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50"/>
  </p:notesMasterIdLst>
  <p:handoutMasterIdLst>
    <p:handoutMasterId r:id="rId51"/>
  </p:handoutMasterIdLst>
  <p:sldIdLst>
    <p:sldId id="256" r:id="rId5"/>
    <p:sldId id="344" r:id="rId6"/>
    <p:sldId id="360" r:id="rId7"/>
    <p:sldId id="274" r:id="rId8"/>
    <p:sldId id="346" r:id="rId9"/>
    <p:sldId id="357" r:id="rId10"/>
    <p:sldId id="358" r:id="rId11"/>
    <p:sldId id="359" r:id="rId12"/>
    <p:sldId id="363" r:id="rId13"/>
    <p:sldId id="279" r:id="rId14"/>
    <p:sldId id="280" r:id="rId15"/>
    <p:sldId id="361" r:id="rId16"/>
    <p:sldId id="282" r:id="rId17"/>
    <p:sldId id="283" r:id="rId18"/>
    <p:sldId id="284" r:id="rId19"/>
    <p:sldId id="286" r:id="rId20"/>
    <p:sldId id="340" r:id="rId21"/>
    <p:sldId id="356" r:id="rId22"/>
    <p:sldId id="262" r:id="rId23"/>
    <p:sldId id="289" r:id="rId24"/>
    <p:sldId id="295" r:id="rId25"/>
    <p:sldId id="296" r:id="rId26"/>
    <p:sldId id="297" r:id="rId27"/>
    <p:sldId id="298" r:id="rId28"/>
    <p:sldId id="300" r:id="rId29"/>
    <p:sldId id="301" r:id="rId30"/>
    <p:sldId id="318" r:id="rId31"/>
    <p:sldId id="302" r:id="rId32"/>
    <p:sldId id="303" r:id="rId33"/>
    <p:sldId id="343" r:id="rId34"/>
    <p:sldId id="304" r:id="rId35"/>
    <p:sldId id="305" r:id="rId36"/>
    <p:sldId id="306" r:id="rId37"/>
    <p:sldId id="308" r:id="rId38"/>
    <p:sldId id="321" r:id="rId39"/>
    <p:sldId id="324" r:id="rId40"/>
    <p:sldId id="351" r:id="rId41"/>
    <p:sldId id="276" r:id="rId42"/>
    <p:sldId id="352" r:id="rId43"/>
    <p:sldId id="349" r:id="rId44"/>
    <p:sldId id="350" r:id="rId45"/>
    <p:sldId id="354" r:id="rId46"/>
    <p:sldId id="355" r:id="rId47"/>
    <p:sldId id="336" r:id="rId48"/>
    <p:sldId id="36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E4D"/>
    <a:srgbClr val="287085"/>
    <a:srgbClr val="17375E"/>
    <a:srgbClr val="6F716F"/>
    <a:srgbClr val="257085"/>
    <a:srgbClr val="78797B"/>
    <a:srgbClr val="207388"/>
    <a:srgbClr val="369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9800" autoAdjust="0"/>
  </p:normalViewPr>
  <p:slideViewPr>
    <p:cSldViewPr snapToGrid="0" snapToObjects="1">
      <p:cViewPr varScale="1">
        <p:scale>
          <a:sx n="91" d="100"/>
          <a:sy n="91" d="100"/>
        </p:scale>
        <p:origin x="795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\Documents\AGB%20Strategies\2015%20Proposals\Vermont%20State%20Colleges\Industry%20Numbe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\Documents\AGB%20Strategies\2015%20Proposals\Vermont%20State%20Colleges\Lyndon%20State\Enrollment\Inq%20App%20Dep%202010-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1963-1980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Growth Rate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3-492E-A039-9A67EE4666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2000-2010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Growth Rate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A3-492E-A039-9A67EE4666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2014-2024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Growth Rate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A3-492E-A039-9A67EE466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545088"/>
        <c:axId val="321547136"/>
      </c:barChart>
      <c:catAx>
        <c:axId val="32154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547136"/>
        <c:crosses val="autoZero"/>
        <c:auto val="1"/>
        <c:lblAlgn val="ctr"/>
        <c:lblOffset val="100"/>
        <c:noMultiLvlLbl val="0"/>
      </c:catAx>
      <c:valAx>
        <c:axId val="32154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54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English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</c:v>
                </c:pt>
                <c:pt idx="1">
                  <c:v>64</c:v>
                </c:pt>
                <c:pt idx="2">
                  <c:v>64</c:v>
                </c:pt>
                <c:pt idx="3">
                  <c:v>64</c:v>
                </c:pt>
                <c:pt idx="4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D2-4FA6-BFDE-33F26221BB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Reading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52</c:v>
                </c:pt>
                <c:pt idx="1">
                  <c:v>44</c:v>
                </c:pt>
                <c:pt idx="2">
                  <c:v>44</c:v>
                </c:pt>
                <c:pt idx="3">
                  <c:v>46</c:v>
                </c:pt>
                <c:pt idx="4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D2-4FA6-BFDE-33F26221BB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Mathematics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46</c:v>
                </c:pt>
                <c:pt idx="1">
                  <c:v>44</c:v>
                </c:pt>
                <c:pt idx="2">
                  <c:v>43</c:v>
                </c:pt>
                <c:pt idx="3">
                  <c:v>42</c:v>
                </c:pt>
                <c:pt idx="4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D2-4FA6-BFDE-33F26221BB6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Science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31</c:v>
                </c:pt>
                <c:pt idx="1">
                  <c:v>36</c:v>
                </c:pt>
                <c:pt idx="2">
                  <c:v>37</c:v>
                </c:pt>
                <c:pt idx="3">
                  <c:v>38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D2-4FA6-BFDE-33F26221BB6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All Four Subjects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25</c:v>
                </c:pt>
                <c:pt idx="1">
                  <c:v>26</c:v>
                </c:pt>
                <c:pt idx="2">
                  <c:v>26</c:v>
                </c:pt>
                <c:pt idx="3">
                  <c:v>28</c:v>
                </c:pt>
                <c:pt idx="4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BD2-4FA6-BFDE-33F26221B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0814912"/>
        <c:axId val="1200812416"/>
      </c:lineChart>
      <c:catAx>
        <c:axId val="120081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812416"/>
        <c:crosses val="autoZero"/>
        <c:auto val="1"/>
        <c:lblAlgn val="ctr"/>
        <c:lblOffset val="100"/>
        <c:noMultiLvlLbl val="0"/>
      </c:catAx>
      <c:valAx>
        <c:axId val="12008124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8149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dLbls>
            <c:dLbl>
              <c:idx val="0"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4D-4994-8D80-C6FAD5157F02}"/>
                </c:ext>
              </c:extLst>
            </c:dLbl>
            <c:dLbl>
              <c:idx val="1"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4D-4994-8D80-C6FAD5157F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Sheet3!$A$7:$A$8</c:f>
              <c:strCache>
                <c:ptCount val="2"/>
                <c:pt idx="0">
                  <c:v>Students Attending One College</c:v>
                </c:pt>
                <c:pt idx="1">
                  <c:v>Students Attending Two or More Colleges</c:v>
                </c:pt>
              </c:strCache>
            </c:strRef>
          </c:cat>
          <c:val>
            <c:numRef>
              <c:f>Sheet3!$B$7:$B$8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4D-4994-8D80-C6FAD5157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4D4E4D"/>
                </a:solidFill>
              </a:rPr>
              <a:t>Deposits New Rhythm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6071741032370905E-2"/>
          <c:y val="0.21795166229221299"/>
          <c:w val="0.88337270341207397"/>
          <c:h val="0.75379593175852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Deposits!$A$8</c:f>
              <c:strCache>
                <c:ptCount val="1"/>
                <c:pt idx="0">
                  <c:v>Deposits New Rythmn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Deposits!$B$7:$M$7</c:f>
              <c:strCache>
                <c:ptCount val="12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 </c:v>
                </c:pt>
                <c:pt idx="8">
                  <c:v>May</c:v>
                </c:pt>
                <c:pt idx="9">
                  <c:v>June</c:v>
                </c:pt>
                <c:pt idx="10">
                  <c:v>July</c:v>
                </c:pt>
                <c:pt idx="11">
                  <c:v>Aug</c:v>
                </c:pt>
              </c:strCache>
            </c:strRef>
          </c:cat>
          <c:val>
            <c:numRef>
              <c:f>Deposits!$B$8:$M$8</c:f>
              <c:numCache>
                <c:formatCode>General</c:formatCode>
                <c:ptCount val="12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  <c:pt idx="5">
                  <c:v>150</c:v>
                </c:pt>
                <c:pt idx="6">
                  <c:v>125</c:v>
                </c:pt>
                <c:pt idx="7">
                  <c:v>75</c:v>
                </c:pt>
                <c:pt idx="8">
                  <c:v>50</c:v>
                </c:pt>
                <c:pt idx="9">
                  <c:v>50</c:v>
                </c:pt>
                <c:pt idx="10">
                  <c:v>25</c:v>
                </c:pt>
                <c:pt idx="11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0-441F-8DBB-8EDD3646E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7829152"/>
        <c:axId val="1207821888"/>
      </c:barChart>
      <c:catAx>
        <c:axId val="1207829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821888"/>
        <c:crosses val="autoZero"/>
        <c:auto val="1"/>
        <c:lblAlgn val="ctr"/>
        <c:lblOffset val="100"/>
        <c:noMultiLvlLbl val="0"/>
      </c:catAx>
      <c:valAx>
        <c:axId val="120782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82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952500620697"/>
          <c:y val="7.1249808267379505E-2"/>
          <c:w val="0.86183476734264797"/>
          <c:h val="0.9084271894554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'[Inq App Dep 2010-2015.xlsx]Deposits'!$I$4:$J$15</c:f>
              <c:multiLvlStrCache>
                <c:ptCount val="12"/>
                <c:lvl>
                  <c:pt idx="0">
                    <c:v>Oct</c:v>
                  </c:pt>
                  <c:pt idx="1">
                    <c:v>Nov</c:v>
                  </c:pt>
                  <c:pt idx="2">
                    <c:v>Dec</c:v>
                  </c:pt>
                  <c:pt idx="3">
                    <c:v>Jan</c:v>
                  </c:pt>
                  <c:pt idx="4">
                    <c:v>Feb</c:v>
                  </c:pt>
                  <c:pt idx="5">
                    <c:v>Mar</c:v>
                  </c:pt>
                  <c:pt idx="6">
                    <c:v>Apr</c:v>
                  </c:pt>
                  <c:pt idx="7">
                    <c:v>May</c:v>
                  </c:pt>
                  <c:pt idx="8">
                    <c:v>Jun</c:v>
                  </c:pt>
                  <c:pt idx="9">
                    <c:v>Jul</c:v>
                  </c:pt>
                  <c:pt idx="10">
                    <c:v>Aug</c:v>
                  </c:pt>
                  <c:pt idx="11">
                    <c:v>Sep</c:v>
                  </c:pt>
                </c:lvl>
                <c:lvl>
                  <c:pt idx="0">
                    <c:v>Deposit</c:v>
                  </c:pt>
                </c:lvl>
              </c:multiLvlStrCache>
            </c:multiLvlStrRef>
          </c:cat>
          <c:val>
            <c:numRef>
              <c:f>'[Inq App Dep 2010-2015.xlsx]Deposits'!$K$4:$K$15</c:f>
              <c:numCache>
                <c:formatCode>0.0</c:formatCode>
                <c:ptCount val="12"/>
                <c:pt idx="0">
                  <c:v>3.5</c:v>
                </c:pt>
                <c:pt idx="1">
                  <c:v>6.1666666666666661</c:v>
                </c:pt>
                <c:pt idx="2">
                  <c:v>20</c:v>
                </c:pt>
                <c:pt idx="3">
                  <c:v>46.833333333333329</c:v>
                </c:pt>
                <c:pt idx="4">
                  <c:v>46.5</c:v>
                </c:pt>
                <c:pt idx="5">
                  <c:v>69.833333333333329</c:v>
                </c:pt>
                <c:pt idx="6">
                  <c:v>111.8333333333333</c:v>
                </c:pt>
                <c:pt idx="7">
                  <c:v>68.166666666666629</c:v>
                </c:pt>
                <c:pt idx="8">
                  <c:v>39.5</c:v>
                </c:pt>
                <c:pt idx="9">
                  <c:v>34</c:v>
                </c:pt>
                <c:pt idx="10">
                  <c:v>30.5</c:v>
                </c:pt>
                <c:pt idx="11">
                  <c:v>-12.333333333333311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0-45AB-85BB-B4ECF4E24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344448"/>
        <c:axId val="1213339200"/>
      </c:barChart>
      <c:catAx>
        <c:axId val="1213344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339200"/>
        <c:crosses val="autoZero"/>
        <c:auto val="1"/>
        <c:lblAlgn val="ctr"/>
        <c:lblOffset val="100"/>
        <c:noMultiLvlLbl val="0"/>
      </c:catAx>
      <c:valAx>
        <c:axId val="121333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34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84E23-38D5-EA4D-BB4A-D84408CF9E66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AC537-4C5E-044F-AB8E-0C44A7972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650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4A274-3BBA-DB48-B41B-013FC74C2FA0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D742D-A8E4-4449-B6CF-525E3957E8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108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3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4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18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51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01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JP</a:t>
            </a:r>
          </a:p>
        </p:txBody>
      </p:sp>
    </p:spTree>
    <p:extLst>
      <p:ext uri="{BB962C8B-B14F-4D97-AF65-F5344CB8AC3E}">
        <p14:creationId xmlns:p14="http://schemas.microsoft.com/office/powerpoint/2010/main" val="315458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296" y="1919900"/>
            <a:ext cx="7772400" cy="11265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400" spc="-80" baseline="0">
                <a:solidFill>
                  <a:srgbClr val="6F716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GBIS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09" y="474745"/>
            <a:ext cx="4561803" cy="88434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9001124" y="-1"/>
            <a:ext cx="142876" cy="1919901"/>
          </a:xfrm>
          <a:prstGeom prst="rect">
            <a:avLst/>
          </a:prstGeom>
          <a:solidFill>
            <a:srgbClr val="257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001124" y="1919900"/>
            <a:ext cx="142876" cy="4938100"/>
          </a:xfrm>
          <a:prstGeom prst="rect">
            <a:avLst/>
          </a:prstGeom>
          <a:solidFill>
            <a:srgbClr val="6F7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92D3-BF6C-D144-88A5-6FBEAC7592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92D3-BF6C-D144-88A5-6FBEAC7592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ln>
            <a:noFill/>
          </a:ln>
        </p:spPr>
        <p:txBody>
          <a:bodyPr>
            <a:noAutofit/>
          </a:bodyPr>
          <a:lstStyle>
            <a:lvl1pPr algn="l">
              <a:defRPr sz="7200" b="0" i="0">
                <a:solidFill>
                  <a:srgbClr val="542988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5902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542988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AGB, Date</a:t>
            </a:r>
          </a:p>
          <a:p>
            <a:r>
              <a:rPr lang="en-US" dirty="0"/>
              <a:t>Presenter’s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5E2C-697A-3E42-BD64-439922357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577167" y="6171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81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rgbClr val="4D4E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92D3-BF6C-D144-88A5-6FBEAC7592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92D3-BF6C-D144-88A5-6FBEAC7592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92D3-BF6C-D144-88A5-6FBEAC7592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92D3-BF6C-D144-88A5-6FBEAC7592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92D3-BF6C-D144-88A5-6FBEAC759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C092D3-BF6C-D144-88A5-6FBEAC759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438469"/>
            <a:ext cx="6021538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7510"/>
            <a:ext cx="7620000" cy="371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-1"/>
            <a:ext cx="142876" cy="1919901"/>
          </a:xfrm>
          <a:prstGeom prst="rect">
            <a:avLst/>
          </a:prstGeom>
          <a:solidFill>
            <a:srgbClr val="257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919900"/>
            <a:ext cx="142876" cy="4938100"/>
          </a:xfrm>
          <a:prstGeom prst="rect">
            <a:avLst/>
          </a:prstGeom>
          <a:solidFill>
            <a:srgbClr val="6F7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GBIS Log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0" y="6232431"/>
            <a:ext cx="2968685" cy="5755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 cap="none" spc="-60" baseline="0">
          <a:solidFill>
            <a:srgbClr val="4D4E4D"/>
          </a:solidFill>
          <a:latin typeface="Avenir Book"/>
          <a:ea typeface="+mj-ea"/>
          <a:cs typeface="Avenir Book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rgbClr val="4D4E4D"/>
          </a:solidFill>
          <a:latin typeface="Avenir Book"/>
          <a:ea typeface="+mn-ea"/>
          <a:cs typeface="Avenir Book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rgbClr val="4D4E4D"/>
          </a:solidFill>
          <a:latin typeface="Avenir Book"/>
          <a:ea typeface="+mn-ea"/>
          <a:cs typeface="Avenir Book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rgbClr val="4D4E4D"/>
          </a:solidFill>
          <a:latin typeface="Avenir Book"/>
          <a:ea typeface="+mn-ea"/>
          <a:cs typeface="Avenir Book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rgbClr val="4D4E4D"/>
          </a:solidFill>
          <a:latin typeface="Avenir Book"/>
          <a:ea typeface="+mn-ea"/>
          <a:cs typeface="Avenir Book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rgbClr val="4D4E4D"/>
          </a:solidFill>
          <a:latin typeface="Avenir Book"/>
          <a:ea typeface="+mn-ea"/>
          <a:cs typeface="Avenir Book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1970"/>
            <a:ext cx="7772400" cy="1954060"/>
          </a:xfrm>
        </p:spPr>
        <p:txBody>
          <a:bodyPr/>
          <a:lstStyle/>
          <a:p>
            <a:pPr algn="ctr"/>
            <a:br>
              <a:rPr lang="en-US" dirty="0">
                <a:solidFill>
                  <a:srgbClr val="4D4E4D"/>
                </a:solidFill>
              </a:rPr>
            </a:br>
            <a:br>
              <a:rPr lang="en-US" dirty="0">
                <a:solidFill>
                  <a:srgbClr val="287085"/>
                </a:solidFill>
              </a:rPr>
            </a:br>
            <a:r>
              <a:rPr lang="en-US" dirty="0"/>
              <a:t>Business Model for Public Colleges and Universities </a:t>
            </a:r>
            <a:br>
              <a:rPr lang="en-US" dirty="0">
                <a:solidFill>
                  <a:srgbClr val="287085"/>
                </a:solidFill>
              </a:rPr>
            </a:br>
            <a:br>
              <a:rPr lang="en-US" sz="4800" dirty="0">
                <a:solidFill>
                  <a:srgbClr val="4D4E4D"/>
                </a:solidFill>
              </a:rPr>
            </a:br>
            <a:r>
              <a:rPr lang="en-US" sz="3600" dirty="0">
                <a:solidFill>
                  <a:srgbClr val="4D4E4D"/>
                </a:solidFill>
              </a:rPr>
              <a:t>October 27, 2016</a:t>
            </a:r>
            <a:endParaRPr lang="en-US" sz="4000" dirty="0">
              <a:solidFill>
                <a:srgbClr val="4D4E4D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AGB Institutional Strategies </a:t>
            </a:r>
            <a:r>
              <a:rPr lang="en-US" dirty="0">
                <a:solidFill>
                  <a:srgbClr val="4D4E4D"/>
                </a:solidFill>
                <a:latin typeface="+mn-lt"/>
              </a:rPr>
              <a:t>|</a:t>
            </a:r>
            <a:r>
              <a:rPr lang="en-US" dirty="0">
                <a:latin typeface="+mn-lt"/>
              </a:rPr>
              <a:t> </a:t>
            </a:r>
            <a:fld id="{18C092D3-BF6C-D144-88A5-6FBEAC75921D}" type="slidenum">
              <a:rPr lang="en-US" smtClean="0">
                <a:latin typeface="+mn-lt"/>
              </a:rPr>
              <a:pPr/>
              <a:t>1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51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1301543"/>
            <a:ext cx="7772400" cy="425491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+mn-cs"/>
              </a:rPr>
              <a:t>More than 7.1 million students, 33 percent of total higher education enrollment, have taken at least one online class </a:t>
            </a:r>
            <a:endParaRPr lang="en-US" sz="1500" dirty="0">
              <a:latin typeface="+mn-lt"/>
              <a:cs typeface="+mn-cs"/>
            </a:endParaRPr>
          </a:p>
          <a:p>
            <a:pPr marL="800100" lvl="1" indent="-342900"/>
            <a:r>
              <a:rPr lang="en-US" sz="2200" dirty="0">
                <a:latin typeface="+mn-lt"/>
              </a:rPr>
              <a:t>In 2014, there were 3.4 million college students engaged in fully online programs</a:t>
            </a:r>
          </a:p>
          <a:p>
            <a:pPr marL="800100" lvl="1" indent="-342900"/>
            <a:r>
              <a:rPr lang="en-US" sz="2200" dirty="0">
                <a:latin typeface="+mn-lt"/>
              </a:rPr>
              <a:t>Now larger than the traditional campus delivery model</a:t>
            </a: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+mn-cs"/>
              </a:rPr>
              <a:t>Technology will play a growing role in the delivery methodology.</a:t>
            </a:r>
          </a:p>
          <a:p>
            <a:pPr marL="800100" lvl="1" indent="-342900"/>
            <a:r>
              <a:rPr lang="en-US" sz="2200" dirty="0">
                <a:latin typeface="+mn-lt"/>
              </a:rPr>
              <a:t>Digital delivery, interactive video, mobile learning</a:t>
            </a:r>
          </a:p>
          <a:p>
            <a:pPr marL="1485900" lvl="2" indent="-342900"/>
            <a:r>
              <a:rPr lang="en-US" sz="2000" dirty="0">
                <a:latin typeface="+mn-lt"/>
              </a:rPr>
              <a:t>Beyond the demographic shift, students are migrating towards technology for convenience</a:t>
            </a: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endParaRPr lang="en-US" sz="27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1268" y="315639"/>
            <a:ext cx="6021538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Technology Migration</a:t>
            </a:r>
          </a:p>
        </p:txBody>
      </p:sp>
    </p:spTree>
    <p:extLst>
      <p:ext uri="{BB962C8B-B14F-4D97-AF65-F5344CB8AC3E}">
        <p14:creationId xmlns:p14="http://schemas.microsoft.com/office/powerpoint/2010/main" val="241221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333360"/>
            <a:ext cx="7772400" cy="47808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+mn-cs"/>
              </a:rPr>
              <a:t>State appropriations have been in decline for 23 states, since the recession of 2007-2008</a:t>
            </a:r>
            <a:br>
              <a:rPr lang="en-US" sz="2200" b="0" dirty="0">
                <a:latin typeface="+mn-lt"/>
                <a:cs typeface="+mn-cs"/>
              </a:rPr>
            </a:br>
            <a:endParaRPr lang="en-US" sz="2200" dirty="0">
              <a:latin typeface="+mn-lt"/>
              <a:cs typeface="+mn-cs"/>
            </a:endParaRP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+mn-cs"/>
              </a:rPr>
              <a:t>All 50 states have reduce spending. 48 states are spending less per student than they did before the recession of 2007-2008.</a:t>
            </a:r>
            <a:br>
              <a:rPr lang="en-US" sz="2200" b="0" dirty="0">
                <a:latin typeface="+mn-lt"/>
                <a:cs typeface="+mn-cs"/>
              </a:rPr>
            </a:br>
            <a:endParaRPr lang="en-US" sz="2200" dirty="0">
              <a:latin typeface="+mn-lt"/>
              <a:cs typeface="+mn-cs"/>
            </a:endParaRP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+mn-cs"/>
              </a:rPr>
              <a:t>The average state is spending $2,026, 23% less per student than before the recession</a:t>
            </a:r>
          </a:p>
          <a:p>
            <a:pPr marL="800100" lvl="1" indent="-342900"/>
            <a:r>
              <a:rPr lang="en-US" sz="1900" b="0" dirty="0">
                <a:latin typeface="+mn-lt"/>
                <a:cs typeface="+mn-cs"/>
              </a:rPr>
              <a:t>These appropriation cuts have resulted in a 28 percent rise in tuition prices at state institutions across the country</a:t>
            </a:r>
            <a:endParaRPr lang="en-US" sz="1900" dirty="0">
              <a:latin typeface="+mn-lt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1268" y="315639"/>
            <a:ext cx="6021538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State Appropriations</a:t>
            </a:r>
          </a:p>
        </p:txBody>
      </p:sp>
    </p:spTree>
    <p:extLst>
      <p:ext uri="{BB962C8B-B14F-4D97-AF65-F5344CB8AC3E}">
        <p14:creationId xmlns:p14="http://schemas.microsoft.com/office/powerpoint/2010/main" val="265830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2955"/>
            <a:ext cx="7772400" cy="469627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287085"/>
                </a:solidFill>
              </a:rPr>
              <a:t>Lower Net Tuition per Student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685800" y="1303421"/>
            <a:ext cx="7772400" cy="4251158"/>
          </a:xfrm>
        </p:spPr>
        <p:txBody>
          <a:bodyPr>
            <a:noAutofit/>
          </a:bodyPr>
          <a:lstStyle/>
          <a:p>
            <a:pPr marL="285750" lvl="0" indent="-285750" defTabSz="9144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The average tuition price published at four-year private colleges is $32,405</a:t>
            </a:r>
          </a:p>
          <a:p>
            <a:pPr marL="742950" lvl="1" indent="-285750"/>
            <a:r>
              <a:rPr lang="en-US" sz="1800" dirty="0">
                <a:latin typeface="+mn-lt"/>
              </a:rPr>
              <a:t>The average freshman discount in 2014 was 48% (new students)</a:t>
            </a:r>
          </a:p>
          <a:p>
            <a:pPr marL="1143000" lvl="2" indent="-228600" algn="l" defTabSz="9144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Net tuition revenue of $14,809</a:t>
            </a:r>
          </a:p>
          <a:p>
            <a:pPr marL="742950" lvl="1" indent="-285750"/>
            <a:r>
              <a:rPr lang="en-US" sz="1800" dirty="0">
                <a:latin typeface="+mn-lt"/>
              </a:rPr>
              <a:t>Some private colleges have discount rates as high as 65%</a:t>
            </a:r>
          </a:p>
          <a:p>
            <a:pPr marL="1143000" lvl="2" indent="-228600" algn="l" defTabSz="9144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Illinois In-State is $13,000 – 4 Year</a:t>
            </a:r>
          </a:p>
          <a:p>
            <a:pPr marL="1143000" lvl="2" indent="-228600" algn="l" defTabSz="9144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Illinois In-State is $4,000 – 2 Year </a:t>
            </a:r>
          </a:p>
          <a:p>
            <a:pPr marL="342900" lvl="0" indent="-285750" defTabSz="9144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U.S. average in-state tuition for public institutions is $9,410</a:t>
            </a:r>
          </a:p>
          <a:p>
            <a:pPr marL="742950" lvl="1" indent="-285750"/>
            <a:r>
              <a:rPr lang="en-US" sz="1800" dirty="0">
                <a:latin typeface="+mn-lt"/>
              </a:rPr>
              <a:t>Public institutions are now starting to discount or offer out-of-state students in-state tuition</a:t>
            </a:r>
            <a:endParaRPr lang="en-US" sz="1800" b="1" dirty="0">
              <a:latin typeface="+mn-lt"/>
            </a:endParaRPr>
          </a:p>
          <a:p>
            <a:pPr marL="342900" lvl="0" indent="-285750" defTabSz="9144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Median household income for the United States was $56,516 in 2015 – d</a:t>
            </a:r>
            <a:r>
              <a:rPr lang="en-US" sz="1800" dirty="0">
                <a:latin typeface="+mn-lt"/>
                <a:cs typeface="+mn-cs"/>
              </a:rPr>
              <a:t>iscounting pressures will continue (2009 - $56,731)</a:t>
            </a:r>
          </a:p>
          <a:p>
            <a:pPr marL="800100" lvl="1" indent="-285750"/>
            <a:r>
              <a:rPr lang="en-US" sz="1800" dirty="0">
                <a:latin typeface="+mn-lt"/>
                <a:cs typeface="+mn-cs"/>
              </a:rPr>
              <a:t>Illinois average income is $59,588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/>
          <a:lstStyle/>
          <a:p>
            <a:r>
              <a:rPr lang="en-US" sz="1200" dirty="0">
                <a:solidFill>
                  <a:srgbClr val="2870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200" i="1" dirty="0">
                <a:solidFill>
                  <a:srgbClr val="2870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AGB Institutional Strategies </a:t>
            </a:r>
            <a:r>
              <a:rPr lang="en-US" dirty="0">
                <a:solidFill>
                  <a:srgbClr val="287085"/>
                </a:solidFill>
              </a:rPr>
              <a:t>| </a:t>
            </a:r>
            <a:fld id="{18C092D3-BF6C-D144-88A5-6FBEAC75921D}" type="slidenum">
              <a:rPr lang="en-US" sz="1400" smtClean="0">
                <a:solidFill>
                  <a:srgbClr val="2870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dirty="0">
              <a:solidFill>
                <a:srgbClr val="2870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4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1633450"/>
            <a:ext cx="7772400" cy="359110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3000" dirty="0">
                <a:latin typeface="+mn-lt"/>
                <a:cs typeface="+mn-cs"/>
              </a:rPr>
              <a:t>Consumers are becoming more judicious with their college selection  </a:t>
            </a:r>
          </a:p>
          <a:p>
            <a:pPr marL="800100" lvl="1" indent="-342900"/>
            <a:r>
              <a:rPr lang="en-US" sz="2600" dirty="0">
                <a:latin typeface="+mn-lt"/>
              </a:rPr>
              <a:t>Price and value are critically important</a:t>
            </a:r>
          </a:p>
          <a:p>
            <a:pPr marL="800100" lvl="1" indent="-342900"/>
            <a:r>
              <a:rPr lang="en-US" sz="2600" dirty="0">
                <a:latin typeface="+mn-lt"/>
              </a:rPr>
              <a:t>In the eyes of the consumer, student loans are no longer considered “financial aid”</a:t>
            </a:r>
            <a:br>
              <a:rPr lang="en-US" sz="2600" dirty="0">
                <a:latin typeface="+mn-lt"/>
              </a:rPr>
            </a:br>
            <a:endParaRPr lang="en-US" sz="2600" dirty="0">
              <a:latin typeface="+mn-lt"/>
            </a:endParaRP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3000" dirty="0">
                <a:latin typeface="+mn-lt"/>
              </a:rPr>
              <a:t>For consumers, </a:t>
            </a:r>
            <a:r>
              <a:rPr lang="en-US" sz="3000" dirty="0">
                <a:latin typeface="+mn-lt"/>
                <a:cs typeface="+mn-cs"/>
              </a:rPr>
              <a:t>lower cost of education means lower tuition prices</a:t>
            </a:r>
          </a:p>
          <a:p>
            <a:pPr marL="800100" lvl="1" indent="-342900"/>
            <a:r>
              <a:rPr lang="en-US" sz="2600" dirty="0">
                <a:latin typeface="+mn-lt"/>
              </a:rPr>
              <a:t>Institutions are cutting costs, which is required for survival, but cut costs do not necessarily translate to lower consumer price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9809" y="315639"/>
            <a:ext cx="7942997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Changing Consumer Behaviors</a:t>
            </a:r>
          </a:p>
        </p:txBody>
      </p:sp>
    </p:spTree>
    <p:extLst>
      <p:ext uri="{BB962C8B-B14F-4D97-AF65-F5344CB8AC3E}">
        <p14:creationId xmlns:p14="http://schemas.microsoft.com/office/powerpoint/2010/main" val="158726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1341648"/>
            <a:ext cx="7772400" cy="4174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+mn-cs"/>
              </a:rPr>
              <a:t>Across the country, institutions are reshaping their business models starting with cost cutting</a:t>
            </a:r>
          </a:p>
          <a:p>
            <a:pPr marL="800100" lvl="1" indent="-342900"/>
            <a:r>
              <a:rPr lang="en-US" sz="1900" dirty="0">
                <a:latin typeface="+mn-lt"/>
              </a:rPr>
              <a:t>Consolidation of institutions with a single administration</a:t>
            </a:r>
          </a:p>
          <a:p>
            <a:pPr marL="800100" lvl="1" indent="-342900"/>
            <a:r>
              <a:rPr lang="en-US" sz="1900" dirty="0">
                <a:latin typeface="+mn-lt"/>
              </a:rPr>
              <a:t>CT proposal, stating that tenured faculty members may be assigned involuntarily to another campus, without the guarantee of continued tenure</a:t>
            </a:r>
          </a:p>
          <a:p>
            <a:pPr marL="800100" lvl="1" indent="-342900"/>
            <a:r>
              <a:rPr lang="en-US" sz="1900" dirty="0">
                <a:latin typeface="+mn-lt"/>
              </a:rPr>
              <a:t>Faculty layoffs in the absence of financial exigency, including tenure track</a:t>
            </a:r>
          </a:p>
          <a:p>
            <a:pPr marL="800100" lvl="1" indent="-342900"/>
            <a:r>
              <a:rPr lang="en-US" sz="1900" dirty="0">
                <a:latin typeface="+mn-lt"/>
              </a:rPr>
              <a:t>Deep cost cuts across the board </a:t>
            </a:r>
          </a:p>
          <a:p>
            <a:pPr marL="800100" lvl="1" indent="-342900"/>
            <a:r>
              <a:rPr lang="en-US" sz="1900" dirty="0">
                <a:latin typeface="+mn-lt"/>
              </a:rPr>
              <a:t>Program cuts</a:t>
            </a:r>
          </a:p>
          <a:p>
            <a:pPr marL="800100" lvl="1" indent="-342900"/>
            <a:r>
              <a:rPr lang="en-US" sz="1900" dirty="0">
                <a:latin typeface="+mn-lt"/>
              </a:rPr>
              <a:t>Pay cuts, elimination of 403(b) contributions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8424" y="315639"/>
            <a:ext cx="7424382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Cost Cutting</a:t>
            </a:r>
          </a:p>
        </p:txBody>
      </p:sp>
    </p:spTree>
    <p:extLst>
      <p:ext uri="{BB962C8B-B14F-4D97-AF65-F5344CB8AC3E}">
        <p14:creationId xmlns:p14="http://schemas.microsoft.com/office/powerpoint/2010/main" val="117770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1690477"/>
            <a:ext cx="7772400" cy="39661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Cost containment is critical for a successful long-term financial model</a:t>
            </a:r>
            <a:endParaRPr lang="en-US" sz="3000" dirty="0">
              <a:latin typeface="+mn-lt"/>
              <a:cs typeface="+mn-cs"/>
            </a:endParaRP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Short-sighted cost cuts can also have negative consequences </a:t>
            </a:r>
          </a:p>
          <a:p>
            <a:pPr marL="800100" lvl="1" indent="-342900"/>
            <a:r>
              <a:rPr lang="en-US" sz="1900" dirty="0">
                <a:latin typeface="+mn-lt"/>
              </a:rPr>
              <a:t>Across the board cuts, hurt great programs and reward weak programs</a:t>
            </a:r>
          </a:p>
          <a:p>
            <a:pPr marL="800100" lvl="1" indent="-342900"/>
            <a:r>
              <a:rPr lang="en-US" sz="1900" dirty="0">
                <a:latin typeface="+mn-lt"/>
              </a:rPr>
              <a:t>Good people leave the organization</a:t>
            </a:r>
          </a:p>
          <a:p>
            <a:pPr marL="800100" lvl="1" indent="-342900"/>
            <a:r>
              <a:rPr lang="en-US" sz="1900" dirty="0">
                <a:latin typeface="+mn-lt"/>
              </a:rPr>
              <a:t>Service diminishes</a:t>
            </a:r>
          </a:p>
          <a:p>
            <a:pPr marL="800100" lvl="1" indent="-342900"/>
            <a:r>
              <a:rPr lang="en-US" sz="1900" dirty="0">
                <a:latin typeface="+mn-lt"/>
              </a:rPr>
              <a:t>Revenue erodes 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6855" y="315639"/>
            <a:ext cx="8215952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Alignment of Costs </a:t>
            </a:r>
          </a:p>
          <a:p>
            <a:pPr algn="r"/>
            <a:r>
              <a:rPr lang="en-US" dirty="0"/>
              <a:t>and Revenue</a:t>
            </a:r>
          </a:p>
        </p:txBody>
      </p:sp>
    </p:spTree>
    <p:extLst>
      <p:ext uri="{BB962C8B-B14F-4D97-AF65-F5344CB8AC3E}">
        <p14:creationId xmlns:p14="http://schemas.microsoft.com/office/powerpoint/2010/main" val="205430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49323" y="1317585"/>
            <a:ext cx="8045355" cy="422283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Revenue growth and diversification approaches have not been part of higher education’s typical response to budget challenges</a:t>
            </a:r>
            <a:br>
              <a:rPr lang="en-US" sz="2400" dirty="0">
                <a:latin typeface="+mn-lt"/>
                <a:cs typeface="+mn-cs"/>
              </a:rPr>
            </a:br>
            <a:endParaRPr lang="en-US" sz="2400" dirty="0">
              <a:latin typeface="+mn-lt"/>
              <a:cs typeface="+mn-cs"/>
            </a:endParaRP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+mn-cs"/>
              </a:rPr>
              <a:t>Growing and diversifying revenue is more difficult than cutting expenses, and requires an element of operational execution that may challenge the capabilities of the institution </a:t>
            </a:r>
            <a:endParaRPr lang="en-US" sz="2400" dirty="0">
              <a:latin typeface="+mn-l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8424" y="315639"/>
            <a:ext cx="7424382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Sustainable 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107746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71732"/>
            <a:ext cx="7620000" cy="371453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+mn-lt"/>
              </a:rPr>
              <a:t>Market demand for traditional campus based delivery is shrinking</a:t>
            </a:r>
          </a:p>
          <a:p>
            <a:pPr marL="800100" lvl="1" indent="-342900"/>
            <a:r>
              <a:rPr lang="en-US" sz="2400" dirty="0">
                <a:latin typeface="+mn-lt"/>
              </a:rPr>
              <a:t>Negative trends working against the traditional model</a:t>
            </a:r>
          </a:p>
          <a:p>
            <a:pPr marL="1428750" lvl="2" indent="-285750"/>
            <a:r>
              <a:rPr lang="en-US" dirty="0">
                <a:latin typeface="+mn-lt"/>
              </a:rPr>
              <a:t>Geographic shifts</a:t>
            </a:r>
          </a:p>
          <a:p>
            <a:pPr marL="1428750" lvl="2" indent="-285750"/>
            <a:r>
              <a:rPr lang="en-US" dirty="0">
                <a:latin typeface="+mn-lt"/>
              </a:rPr>
              <a:t>Consumer behaviors – cost issues </a:t>
            </a:r>
          </a:p>
          <a:p>
            <a:pPr marL="1428750" lvl="2" indent="-285750"/>
            <a:r>
              <a:rPr lang="en-US" dirty="0">
                <a:latin typeface="+mn-lt"/>
              </a:rPr>
              <a:t>Digital technology – convenient and lower cost  </a:t>
            </a:r>
          </a:p>
          <a:p>
            <a:pPr marL="1428750" lvl="2" indent="-285750"/>
            <a:r>
              <a:rPr lang="en-US" dirty="0">
                <a:latin typeface="+mn-lt"/>
              </a:rPr>
              <a:t>New alternatives becoming available for traditional students – certificates, badges, corporate training</a:t>
            </a:r>
          </a:p>
          <a:p>
            <a:pPr marL="800100" lvl="1" indent="-342900"/>
            <a:r>
              <a:rPr lang="en-US" sz="2400" dirty="0">
                <a:latin typeface="+mn-lt"/>
              </a:rPr>
              <a:t>In five years will these trends reverse?</a:t>
            </a:r>
          </a:p>
          <a:p>
            <a:pPr marL="1943100" lvl="3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8424" y="315639"/>
            <a:ext cx="7424382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Campus Based Model</a:t>
            </a:r>
          </a:p>
        </p:txBody>
      </p:sp>
    </p:spTree>
    <p:extLst>
      <p:ext uri="{BB962C8B-B14F-4D97-AF65-F5344CB8AC3E}">
        <p14:creationId xmlns:p14="http://schemas.microsoft.com/office/powerpoint/2010/main" val="323465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287085"/>
                </a:solidFill>
                <a:latin typeface="Avenir Book"/>
              </a:rPr>
              <a:t>Situational Assessment of </a:t>
            </a:r>
            <a:br>
              <a:rPr lang="en-US" sz="4000" dirty="0">
                <a:solidFill>
                  <a:srgbClr val="287085"/>
                </a:solidFill>
                <a:latin typeface="Avenir Book"/>
              </a:rPr>
            </a:br>
            <a:r>
              <a:rPr lang="en-US" sz="4000" dirty="0">
                <a:solidFill>
                  <a:srgbClr val="287085"/>
                </a:solidFill>
                <a:latin typeface="Avenir Book"/>
              </a:rPr>
              <a:t>Your Institution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 descr="AGBIS 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0" y="6232431"/>
            <a:ext cx="2968685" cy="57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1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013502"/>
            <a:ext cx="1869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Innovation and Creativity Requirement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6037" y="6115707"/>
            <a:ext cx="23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Financial Challenge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34460" y="1719618"/>
            <a:ext cx="5475080" cy="4280969"/>
            <a:chOff x="2620817" y="2005602"/>
            <a:chExt cx="4888217" cy="3994985"/>
          </a:xfrm>
        </p:grpSpPr>
        <p:sp>
          <p:nvSpPr>
            <p:cNvPr id="4" name="Rectangle 3"/>
            <p:cNvSpPr/>
            <p:nvPr/>
          </p:nvSpPr>
          <p:spPr>
            <a:xfrm>
              <a:off x="2620817" y="2005602"/>
              <a:ext cx="2444108" cy="182165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4D4E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17375E"/>
                  </a:solidFill>
                </a:rPr>
                <a:t>Strengthen competitive position</a:t>
              </a:r>
            </a:p>
            <a:p>
              <a:pPr algn="ctr"/>
              <a:r>
                <a:rPr lang="en-US" sz="1600" dirty="0">
                  <a:solidFill>
                    <a:srgbClr val="17375E"/>
                  </a:solidFill>
                </a:rPr>
                <a:t>market-share gains</a:t>
              </a:r>
            </a:p>
            <a:p>
              <a:pPr algn="ctr"/>
              <a:r>
                <a:rPr lang="en-US" sz="1600" dirty="0">
                  <a:solidFill>
                    <a:srgbClr val="17375E"/>
                  </a:solidFill>
                </a:rPr>
                <a:t>leverage strengths</a:t>
              </a:r>
            </a:p>
            <a:p>
              <a:pPr algn="ctr"/>
              <a:r>
                <a:rPr lang="en-US" sz="1600" dirty="0">
                  <a:solidFill>
                    <a:srgbClr val="17375E"/>
                  </a:solidFill>
                </a:rPr>
                <a:t>new revenue sources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20818" y="3827255"/>
              <a:ext cx="2444108" cy="182165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4D4E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17375E"/>
                  </a:solidFill>
                </a:rPr>
                <a:t>Make slight operating adjustments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64926" y="3827255"/>
              <a:ext cx="2444108" cy="182165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4D4E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17375E"/>
                  </a:solidFill>
                </a:rPr>
                <a:t>Cost cutting</a:t>
              </a:r>
            </a:p>
            <a:p>
              <a:pPr algn="ctr"/>
              <a:r>
                <a:rPr lang="en-US" sz="1600" dirty="0">
                  <a:solidFill>
                    <a:srgbClr val="17375E"/>
                  </a:solidFill>
                </a:rPr>
                <a:t>(traditional approach)</a:t>
              </a:r>
            </a:p>
            <a:p>
              <a:pPr algn="ctr"/>
              <a:r>
                <a:rPr lang="en-US" sz="1600" dirty="0">
                  <a:solidFill>
                    <a:srgbClr val="17375E"/>
                  </a:solidFill>
                </a:rPr>
                <a:t>is not enough to create a long-term sustainable business model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64926" y="2005604"/>
              <a:ext cx="2444108" cy="18102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  <a:p>
              <a:pPr algn="ctr"/>
              <a:r>
                <a:rPr lang="en-US" sz="1600" dirty="0">
                  <a:solidFill>
                    <a:srgbClr val="17375E"/>
                  </a:solidFill>
                </a:rPr>
                <a:t>Revenue diversification</a:t>
              </a:r>
            </a:p>
            <a:p>
              <a:pPr algn="ctr"/>
              <a:r>
                <a:rPr lang="en-US" sz="1600" dirty="0">
                  <a:solidFill>
                    <a:srgbClr val="17375E"/>
                  </a:solidFill>
                </a:rPr>
                <a:t>New programs</a:t>
              </a:r>
            </a:p>
            <a:p>
              <a:pPr algn="ctr"/>
              <a:r>
                <a:rPr lang="en-US" sz="1600" dirty="0">
                  <a:solidFill>
                    <a:srgbClr val="17375E"/>
                  </a:solidFill>
                </a:rPr>
                <a:t>blended delivery</a:t>
              </a:r>
            </a:p>
            <a:p>
              <a:pPr algn="ctr"/>
              <a:r>
                <a:rPr lang="en-US" sz="1600" dirty="0">
                  <a:solidFill>
                    <a:srgbClr val="17375E"/>
                  </a:solidFill>
                </a:rPr>
                <a:t>Service, speed, statistics</a:t>
              </a:r>
            </a:p>
            <a:p>
              <a:pPr algn="ctr"/>
              <a:r>
                <a:rPr lang="en-US" sz="1600" dirty="0">
                  <a:solidFill>
                    <a:srgbClr val="17375E"/>
                  </a:solidFill>
                </a:rPr>
                <a:t>Macro trend revenue</a:t>
              </a:r>
            </a:p>
            <a:p>
              <a:pPr algn="ctr"/>
              <a:r>
                <a:rPr lang="en-US" sz="1600" dirty="0">
                  <a:solidFill>
                    <a:srgbClr val="17375E"/>
                  </a:solidFill>
                </a:rPr>
                <a:t>Productivity</a:t>
              </a:r>
            </a:p>
            <a:p>
              <a:pPr algn="ctr"/>
              <a:r>
                <a:rPr lang="en-US" sz="1600" dirty="0">
                  <a:solidFill>
                    <a:srgbClr val="17375E"/>
                  </a:solidFill>
                </a:rPr>
                <a:t>Lowering costs</a:t>
              </a:r>
            </a:p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33938" y="5660290"/>
              <a:ext cx="2861975" cy="340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Low					High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76300" y="2110350"/>
            <a:ext cx="589612" cy="2637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Low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78424" y="315639"/>
            <a:ext cx="7424382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High Innovation and Creativity</a:t>
            </a:r>
          </a:p>
        </p:txBody>
      </p:sp>
    </p:spTree>
    <p:extLst>
      <p:ext uri="{BB962C8B-B14F-4D97-AF65-F5344CB8AC3E}">
        <p14:creationId xmlns:p14="http://schemas.microsoft.com/office/powerpoint/2010/main" val="8363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1268" y="315639"/>
            <a:ext cx="6021538" cy="1481431"/>
          </a:xfrm>
        </p:spPr>
        <p:txBody>
          <a:bodyPr anchor="t"/>
          <a:lstStyle/>
          <a:p>
            <a:pPr algn="r"/>
            <a:r>
              <a:rPr lang="en-US" dirty="0"/>
              <a:t>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197" y="1374667"/>
            <a:ext cx="834560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D4E4D"/>
                </a:solidFill>
              </a:rPr>
              <a:t>Diagnostics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D4E4D"/>
                </a:solidFill>
              </a:rPr>
              <a:t>Situational Assessment in Higher Education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D4E4D"/>
                </a:solidFill>
              </a:rPr>
              <a:t>Situational Assessment of Your Institution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D4E4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D4E4D"/>
                </a:solidFill>
              </a:rPr>
              <a:t>Exploration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D4E4D"/>
                </a:solidFill>
              </a:rPr>
              <a:t>Macro Trends Shaping Higher Education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D4E4D"/>
                </a:solidFill>
              </a:rPr>
              <a:t>Building Blocks for Revenue Growth and Diversification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D4E4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D4E4D"/>
                </a:solidFill>
              </a:rPr>
              <a:t>Implementation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D4E4D"/>
                </a:solidFill>
              </a:rPr>
              <a:t>Operational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D4E4D"/>
                </a:solidFill>
              </a:rPr>
              <a:t>Prosperous Future</a:t>
            </a:r>
          </a:p>
          <a:p>
            <a:pPr marL="800100" lvl="1" indent="-342900">
              <a:buFontTx/>
              <a:buChar char="-"/>
            </a:pPr>
            <a:endParaRPr lang="en-US" sz="24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0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1645282"/>
            <a:ext cx="8686800" cy="46213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As part of a diagnostics review, institutions must quantify their situation and gain consensus among key constituents</a:t>
            </a:r>
          </a:p>
          <a:p>
            <a:pPr marL="742950" lvl="1" indent="-285750"/>
            <a:r>
              <a:rPr lang="en-US" sz="1600" dirty="0">
                <a:latin typeface="+mn-lt"/>
              </a:rPr>
              <a:t>Financial Gaps</a:t>
            </a:r>
          </a:p>
          <a:p>
            <a:pPr lvl="2"/>
            <a:r>
              <a:rPr lang="en-US" sz="1400" dirty="0">
                <a:latin typeface="+mn-lt"/>
              </a:rPr>
              <a:t>Existing gap in financial performance due to service, debt, and fund depreciation</a:t>
            </a:r>
          </a:p>
          <a:p>
            <a:pPr lvl="2"/>
            <a:r>
              <a:rPr lang="en-US" sz="1400" dirty="0">
                <a:latin typeface="+mn-lt"/>
              </a:rPr>
              <a:t>Cash flow or losses from operations</a:t>
            </a:r>
          </a:p>
          <a:p>
            <a:pPr marL="742950" lvl="1" indent="-285750"/>
            <a:r>
              <a:rPr lang="en-US" sz="1700" dirty="0">
                <a:latin typeface="+mn-lt"/>
              </a:rPr>
              <a:t>Operational Gaps</a:t>
            </a:r>
          </a:p>
          <a:p>
            <a:pPr lvl="2"/>
            <a:r>
              <a:rPr lang="en-US" sz="1400" dirty="0">
                <a:latin typeface="+mn-lt"/>
              </a:rPr>
              <a:t>Student services and support</a:t>
            </a:r>
          </a:p>
          <a:p>
            <a:pPr lvl="2"/>
            <a:r>
              <a:rPr lang="en-US" sz="1400" dirty="0">
                <a:latin typeface="+mn-lt"/>
              </a:rPr>
              <a:t>Academic support</a:t>
            </a:r>
          </a:p>
          <a:p>
            <a:pPr lvl="2"/>
            <a:r>
              <a:rPr lang="en-US" sz="1400" dirty="0">
                <a:latin typeface="+mn-lt"/>
              </a:rPr>
              <a:t>Marketing and student acquisition</a:t>
            </a:r>
          </a:p>
          <a:p>
            <a:pPr lvl="2"/>
            <a:r>
              <a:rPr lang="en-US" sz="1400" dirty="0">
                <a:latin typeface="+mn-lt"/>
              </a:rPr>
              <a:t>Program development (R&amp;D)</a:t>
            </a:r>
          </a:p>
          <a:p>
            <a:pPr lvl="2"/>
            <a:r>
              <a:rPr lang="en-US" sz="1400" dirty="0">
                <a:latin typeface="+mn-lt"/>
              </a:rPr>
              <a:t>People – salaries</a:t>
            </a:r>
          </a:p>
          <a:p>
            <a:pPr marL="742950" lvl="1" indent="-285750"/>
            <a:r>
              <a:rPr lang="en-US" sz="1700" dirty="0">
                <a:latin typeface="+mn-lt"/>
              </a:rPr>
              <a:t>Infrastructure Gaps </a:t>
            </a:r>
          </a:p>
          <a:p>
            <a:pPr lvl="2"/>
            <a:r>
              <a:rPr lang="en-US" sz="1400" dirty="0">
                <a:latin typeface="+mn-lt"/>
              </a:rPr>
              <a:t>Deferred maintenance – funding depreciation</a:t>
            </a:r>
          </a:p>
          <a:p>
            <a:pPr lvl="2"/>
            <a:r>
              <a:rPr lang="en-US" sz="1400" dirty="0">
                <a:latin typeface="+mn-lt"/>
              </a:rPr>
              <a:t>Technology requirements</a:t>
            </a:r>
          </a:p>
          <a:p>
            <a:pPr marL="1143000" lvl="2" indent="-228600" algn="l" defTabSz="91440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Facility needs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8424" y="315639"/>
            <a:ext cx="7424382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Quantifying Financial Challenges</a:t>
            </a:r>
          </a:p>
        </p:txBody>
      </p:sp>
    </p:spTree>
    <p:extLst>
      <p:ext uri="{BB962C8B-B14F-4D97-AF65-F5344CB8AC3E}">
        <p14:creationId xmlns:p14="http://schemas.microsoft.com/office/powerpoint/2010/main" val="68937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9279" y="2210191"/>
            <a:ext cx="4765442" cy="1427684"/>
          </a:xfrm>
        </p:spPr>
        <p:txBody>
          <a:bodyPr anchor="t"/>
          <a:lstStyle/>
          <a:p>
            <a:pPr algn="ctr"/>
            <a:r>
              <a:rPr lang="en-US" sz="4000" dirty="0">
                <a:solidFill>
                  <a:srgbClr val="287085"/>
                </a:solidFill>
                <a:latin typeface="Avenir Book"/>
              </a:rPr>
              <a:t>Exploration</a:t>
            </a:r>
            <a:br>
              <a:rPr lang="en-US" sz="4400" dirty="0">
                <a:solidFill>
                  <a:srgbClr val="287085"/>
                </a:solidFill>
                <a:latin typeface="Avenir Book"/>
              </a:rPr>
            </a:br>
            <a:br>
              <a:rPr lang="en-US" sz="4400" dirty="0">
                <a:solidFill>
                  <a:srgbClr val="287085"/>
                </a:solidFill>
                <a:latin typeface="Avenir Book"/>
              </a:rPr>
            </a:br>
            <a:r>
              <a:rPr lang="en-US" sz="3200" dirty="0">
                <a:solidFill>
                  <a:srgbClr val="287085"/>
                </a:solidFill>
                <a:latin typeface="Avenir Book"/>
              </a:rPr>
              <a:t>Macro Trends Shaping Higher Education  </a:t>
            </a:r>
            <a:endParaRPr lang="en-US" sz="4400" dirty="0">
              <a:solidFill>
                <a:srgbClr val="287085"/>
              </a:solidFill>
              <a:latin typeface="Avenir Book"/>
            </a:endParaRPr>
          </a:p>
        </p:txBody>
      </p:sp>
      <p:pic>
        <p:nvPicPr>
          <p:cNvPr id="4" name="Picture 3" descr="AGBIS 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0" y="6232431"/>
            <a:ext cx="2968685" cy="5755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3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51508"/>
            <a:ext cx="77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E4D"/>
                </a:solidFill>
              </a:rPr>
              <a:t> The exploration process fosters creativity and innovation to develop alternative strategies for a sustainable business model</a:t>
            </a:r>
            <a:br>
              <a:rPr lang="en-US" sz="2400" dirty="0">
                <a:solidFill>
                  <a:srgbClr val="4D4E4D"/>
                </a:solidFill>
              </a:rPr>
            </a:br>
            <a:endParaRPr lang="en-US" sz="2400" dirty="0">
              <a:solidFill>
                <a:srgbClr val="4D4E4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E4D"/>
                </a:solidFill>
              </a:rPr>
              <a:t> As part of the exploration process, institutions are encouraged to “find themselves” within the macro trends</a:t>
            </a:r>
            <a:br>
              <a:rPr lang="en-US" sz="2400" dirty="0">
                <a:solidFill>
                  <a:srgbClr val="4D4E4D"/>
                </a:solidFill>
              </a:rPr>
            </a:br>
            <a:endParaRPr lang="en-US" sz="2400" dirty="0">
              <a:solidFill>
                <a:srgbClr val="4D4E4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E4D"/>
                </a:solidFill>
              </a:rPr>
              <a:t> Alignment of the macro trends with institutional strength, mission, and needs (quantified in the discovery process) sets the vision for prosperity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8424" y="315639"/>
            <a:ext cx="7424382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The Exploration Process</a:t>
            </a:r>
          </a:p>
        </p:txBody>
      </p:sp>
    </p:spTree>
    <p:extLst>
      <p:ext uri="{BB962C8B-B14F-4D97-AF65-F5344CB8AC3E}">
        <p14:creationId xmlns:p14="http://schemas.microsoft.com/office/powerpoint/2010/main" val="375215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55018"/>
            <a:ext cx="7772400" cy="147002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Macro Trends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Setting Context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2160262"/>
            <a:ext cx="7772400" cy="426783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ts val="300"/>
              </a:spcBef>
              <a:buNone/>
            </a:pPr>
            <a:r>
              <a:rPr lang="en-US" sz="1700" b="1" cap="all" spc="250" dirty="0">
                <a:latin typeface="+mn-lt"/>
              </a:rPr>
              <a:t>macro trends shaping higher education</a:t>
            </a:r>
          </a:p>
          <a:p>
            <a:pPr lvl="0" algn="ctr">
              <a:spcBef>
                <a:spcPts val="300"/>
              </a:spcBef>
            </a:pPr>
            <a:r>
              <a:rPr lang="en-US" sz="1700" cap="all" spc="250" dirty="0">
                <a:latin typeface="+mn-lt"/>
              </a:rPr>
              <a:t>Transfer students</a:t>
            </a:r>
          </a:p>
          <a:p>
            <a:pPr lvl="0" algn="ctr">
              <a:spcBef>
                <a:spcPts val="300"/>
              </a:spcBef>
              <a:buNone/>
            </a:pPr>
            <a:r>
              <a:rPr lang="en-US" sz="1700" b="1" cap="all" spc="250" dirty="0">
                <a:latin typeface="+mn-lt"/>
              </a:rPr>
              <a:t>IBM </a:t>
            </a:r>
            <a:r>
              <a:rPr lang="en-US" sz="1700" b="1" cap="all" spc="250" dirty="0" err="1">
                <a:latin typeface="+mn-lt"/>
              </a:rPr>
              <a:t>Ceo</a:t>
            </a:r>
            <a:r>
              <a:rPr lang="en-US" sz="1700" b="1" cap="all" spc="250" dirty="0">
                <a:latin typeface="+mn-lt"/>
              </a:rPr>
              <a:t> study on skillsets</a:t>
            </a:r>
          </a:p>
          <a:p>
            <a:pPr lvl="0" algn="ctr">
              <a:spcBef>
                <a:spcPts val="300"/>
              </a:spcBef>
              <a:buNone/>
            </a:pPr>
            <a:r>
              <a:rPr lang="en-US" sz="1700" b="1" cap="all" spc="250" dirty="0">
                <a:latin typeface="+mn-lt"/>
              </a:rPr>
              <a:t>Association of American colleges and Universities Expectation gaps</a:t>
            </a:r>
          </a:p>
          <a:p>
            <a:pPr lvl="0" algn="ctr">
              <a:spcBef>
                <a:spcPts val="300"/>
              </a:spcBef>
              <a:buNone/>
            </a:pPr>
            <a:r>
              <a:rPr lang="en-US" sz="1700" b="1" cap="all" spc="250" dirty="0">
                <a:latin typeface="+mn-lt"/>
              </a:rPr>
              <a:t>Job related Curriculum</a:t>
            </a:r>
          </a:p>
          <a:p>
            <a:pPr lvl="0" algn="ctr">
              <a:spcBef>
                <a:spcPts val="300"/>
              </a:spcBef>
              <a:buNone/>
            </a:pPr>
            <a:r>
              <a:rPr lang="en-US" sz="1700" cap="all" spc="250" dirty="0">
                <a:latin typeface="+mn-lt"/>
              </a:rPr>
              <a:t>Growth Areas</a:t>
            </a:r>
            <a:endParaRPr lang="en-US" sz="1700" b="1" cap="all" spc="250" dirty="0">
              <a:latin typeface="+mn-lt"/>
            </a:endParaRPr>
          </a:p>
          <a:p>
            <a:pPr algn="ctr">
              <a:spcBef>
                <a:spcPts val="300"/>
              </a:spcBef>
            </a:pPr>
            <a:r>
              <a:rPr lang="en-US" sz="1700" cap="all" spc="250" dirty="0">
                <a:latin typeface="+mn-lt"/>
              </a:rPr>
              <a:t>Speed, Service and Statistics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8424" y="315639"/>
            <a:ext cx="7424382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Macro Trends</a:t>
            </a:r>
          </a:p>
          <a:p>
            <a:pPr algn="r"/>
            <a:r>
              <a:rPr lang="en-US" dirty="0"/>
              <a:t>Setting Context</a:t>
            </a:r>
          </a:p>
        </p:txBody>
      </p:sp>
    </p:spTree>
    <p:extLst>
      <p:ext uri="{BB962C8B-B14F-4D97-AF65-F5344CB8AC3E}">
        <p14:creationId xmlns:p14="http://schemas.microsoft.com/office/powerpoint/2010/main" val="49438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7" y="2284953"/>
            <a:ext cx="4040188" cy="39512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trend of unbundling classes and credits from the institution’s core has already begun </a:t>
            </a:r>
          </a:p>
          <a:p>
            <a:pPr lvl="1"/>
            <a:r>
              <a:rPr lang="en-US" sz="1900" dirty="0"/>
              <a:t>Similar to purchasing individual songs (94%)  vs. albums (6%)</a:t>
            </a:r>
            <a:br>
              <a:rPr lang="en-US" sz="1900" dirty="0"/>
            </a:br>
            <a:endParaRPr lang="en-US" sz="1900" dirty="0"/>
          </a:p>
          <a:p>
            <a:pPr lvl="1"/>
            <a:r>
              <a:rPr lang="en-US" sz="1900" dirty="0"/>
              <a:t>Allows students to obtain college credits from many sources; the world will become the classroom</a:t>
            </a:r>
          </a:p>
          <a:p>
            <a:pPr lvl="1"/>
            <a:endParaRPr lang="en-US" sz="1900" dirty="0"/>
          </a:p>
          <a:p>
            <a:pPr lvl="1"/>
            <a:r>
              <a:rPr lang="en-US" sz="1900" dirty="0"/>
              <a:t>There is an explosion of education content, allowing students to more easily obtain credits for transfer towards their degree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72669774"/>
              </p:ext>
            </p:extLst>
          </p:nvPr>
        </p:nvGraphicFramePr>
        <p:xfrm>
          <a:off x="4776124" y="2058612"/>
          <a:ext cx="4041775" cy="346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6743" y="1823288"/>
            <a:ext cx="356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D4E4D"/>
                </a:solidFill>
              </a:rPr>
              <a:t>Unbundling the Degree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2485" y="1845024"/>
            <a:ext cx="3760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D4E4D"/>
                </a:solidFill>
              </a:rPr>
              <a:t>Transfer Students – 75%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63319" y="5254388"/>
            <a:ext cx="364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D4E4D"/>
                </a:solidFill>
              </a:rPr>
              <a:t>75% of students will attend two or more colleges prior to graduation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78424" y="315639"/>
            <a:ext cx="7424382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Unbundling and Transfer Students</a:t>
            </a:r>
          </a:p>
        </p:txBody>
      </p:sp>
    </p:spTree>
    <p:extLst>
      <p:ext uri="{BB962C8B-B14F-4D97-AF65-F5344CB8AC3E}">
        <p14:creationId xmlns:p14="http://schemas.microsoft.com/office/powerpoint/2010/main" val="356663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1293415"/>
            <a:ext cx="7772400" cy="427095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28600" lvl="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Transfer students represent a major opportunity for growth and diversification  </a:t>
            </a:r>
          </a:p>
          <a:p>
            <a:pPr marL="228600" lvl="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600" dirty="0">
              <a:latin typeface="+mn-lt"/>
            </a:endParaRPr>
          </a:p>
          <a:p>
            <a:pPr marL="228600" lvl="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Requires speed and service to maximize competitiveness</a:t>
            </a:r>
            <a:br>
              <a:rPr lang="en-US" sz="2600" dirty="0">
                <a:latin typeface="+mn-lt"/>
              </a:rPr>
            </a:br>
            <a:endParaRPr lang="en-US" sz="2600" dirty="0">
              <a:latin typeface="+mn-lt"/>
            </a:endParaRPr>
          </a:p>
          <a:p>
            <a:pPr marL="228600" lvl="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Many old paradigms around serving and processing transfer students (tactical)</a:t>
            </a:r>
          </a:p>
          <a:p>
            <a:pPr marL="228600" lvl="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600" dirty="0">
              <a:latin typeface="+mn-lt"/>
            </a:endParaRPr>
          </a:p>
          <a:p>
            <a:pPr marL="228600" lvl="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Transfer students are of all ages </a:t>
            </a:r>
          </a:p>
          <a:p>
            <a:pPr marL="228600" lvl="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600" dirty="0">
              <a:latin typeface="+mn-lt"/>
            </a:endParaRPr>
          </a:p>
          <a:p>
            <a:pPr marL="228600" lvl="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Transfer student entry class should be as large as your freshman class – great diversification opportunity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8424" y="315639"/>
            <a:ext cx="7424382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Transfer Students</a:t>
            </a:r>
          </a:p>
        </p:txBody>
      </p:sp>
    </p:spTree>
    <p:extLst>
      <p:ext uri="{BB962C8B-B14F-4D97-AF65-F5344CB8AC3E}">
        <p14:creationId xmlns:p14="http://schemas.microsoft.com/office/powerpoint/2010/main" val="347338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1261438"/>
            <a:ext cx="7772400" cy="4335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available market for adult degree completion is larger than the traditional high school segment</a:t>
            </a:r>
          </a:p>
          <a:p>
            <a:pPr marL="685800" lvl="1" indent="-228600">
              <a:spcBef>
                <a:spcPts val="300"/>
              </a:spcBef>
            </a:pPr>
            <a:r>
              <a:rPr lang="en-US" dirty="0">
                <a:latin typeface="+mn-lt"/>
              </a:rPr>
              <a:t>40 million adults with college credit and no degree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National market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Necessitates speed and service</a:t>
            </a:r>
            <a:br>
              <a:rPr lang="en-US" sz="1600" dirty="0">
                <a:latin typeface="+mn-lt"/>
              </a:rPr>
            </a:br>
            <a:endParaRPr lang="en-US" sz="1600" dirty="0">
              <a:latin typeface="+mn-lt"/>
            </a:endParaRPr>
          </a:p>
          <a:p>
            <a:pPr marL="571500" lvl="1" indent="-342900">
              <a:spcBef>
                <a:spcPts val="0"/>
              </a:spcBef>
            </a:pPr>
            <a:r>
              <a:rPr lang="en-US" dirty="0">
                <a:latin typeface="+mn-lt"/>
              </a:rPr>
              <a:t>3.3 million high school students graduating annually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Local and regional market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Demographic shift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Changing consumer buying habits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8424" y="315639"/>
            <a:ext cx="7424382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Comparing Market Segments</a:t>
            </a:r>
          </a:p>
        </p:txBody>
      </p:sp>
    </p:spTree>
    <p:extLst>
      <p:ext uri="{BB962C8B-B14F-4D97-AF65-F5344CB8AC3E}">
        <p14:creationId xmlns:p14="http://schemas.microsoft.com/office/powerpoint/2010/main" val="407085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1325312"/>
            <a:ext cx="7772400" cy="420100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5750" lvl="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A decade ago, the concept of online learning was new to higher education. Today, more than 1,000 colleges have some form of online programming.</a:t>
            </a:r>
          </a:p>
          <a:p>
            <a:pPr marL="285750" lvl="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285750" lvl="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Why do some institutions flourish with online programming, while others flounder? And what of the third group, that sits on the sidelines?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8424" y="315639"/>
            <a:ext cx="7424382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Online Programming</a:t>
            </a:r>
          </a:p>
        </p:txBody>
      </p:sp>
    </p:spTree>
    <p:extLst>
      <p:ext uri="{BB962C8B-B14F-4D97-AF65-F5344CB8AC3E}">
        <p14:creationId xmlns:p14="http://schemas.microsoft.com/office/powerpoint/2010/main" val="99401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55018"/>
            <a:ext cx="7772400" cy="147002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Expectation Gap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2160263"/>
            <a:ext cx="7772400" cy="412657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ts val="300"/>
              </a:spcBef>
              <a:buNone/>
            </a:pPr>
            <a:r>
              <a:rPr lang="en-US" sz="2800" b="1" cap="all" spc="250" dirty="0">
                <a:latin typeface="+mn-lt"/>
              </a:rPr>
              <a:t>Students</a:t>
            </a:r>
            <a:br>
              <a:rPr lang="en-US" sz="2800" b="1" cap="all" spc="250" dirty="0">
                <a:latin typeface="+mn-lt"/>
              </a:rPr>
            </a:br>
            <a:br>
              <a:rPr lang="en-US" sz="2800" b="1" cap="all" spc="250" dirty="0">
                <a:latin typeface="+mn-lt"/>
              </a:rPr>
            </a:br>
            <a:r>
              <a:rPr lang="en-US" sz="2800" b="1" cap="all" spc="250" dirty="0">
                <a:latin typeface="+mn-lt"/>
              </a:rPr>
              <a:t>Parents</a:t>
            </a:r>
            <a:br>
              <a:rPr lang="en-US" sz="2800" b="1" cap="all" spc="250" dirty="0">
                <a:latin typeface="+mn-lt"/>
              </a:rPr>
            </a:br>
            <a:br>
              <a:rPr lang="en-US" sz="2800" b="1" cap="all" spc="250" dirty="0">
                <a:latin typeface="+mn-lt"/>
              </a:rPr>
            </a:br>
            <a:r>
              <a:rPr lang="en-US" sz="2800" b="1" cap="all" spc="250" dirty="0">
                <a:latin typeface="+mn-lt"/>
              </a:rPr>
              <a:t>Employers</a:t>
            </a:r>
            <a:br>
              <a:rPr lang="en-US" sz="2800" b="1" cap="all" spc="250" dirty="0">
                <a:latin typeface="+mn-lt"/>
              </a:rPr>
            </a:br>
            <a:br>
              <a:rPr lang="en-US" sz="2800" b="1" cap="all" spc="250" dirty="0">
                <a:latin typeface="+mn-lt"/>
              </a:rPr>
            </a:br>
            <a:r>
              <a:rPr lang="en-US" sz="2800" b="1" cap="all" spc="250" dirty="0">
                <a:latin typeface="+mn-lt"/>
              </a:rPr>
              <a:t>Colleges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8424" y="315639"/>
            <a:ext cx="7424382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Expectation Gap</a:t>
            </a:r>
          </a:p>
        </p:txBody>
      </p:sp>
    </p:spTree>
    <p:extLst>
      <p:ext uri="{BB962C8B-B14F-4D97-AF65-F5344CB8AC3E}">
        <p14:creationId xmlns:p14="http://schemas.microsoft.com/office/powerpoint/2010/main" val="286358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8026" y="1113223"/>
            <a:ext cx="7267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4D4E4D"/>
                </a:solidFill>
                <a:ea typeface="Helvetica Neue" charset="0"/>
                <a:cs typeface="Helvetica Neue" charset="0"/>
                <a:sym typeface="Helvetica Neue" charset="0"/>
              </a:rPr>
              <a:t>What External Constituents are Saying </a:t>
            </a:r>
            <a:endParaRPr lang="en-US" sz="2400" dirty="0">
              <a:solidFill>
                <a:srgbClr val="4D4E4D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238" y="5786934"/>
            <a:ext cx="927525" cy="6565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658" y="1855301"/>
            <a:ext cx="2531531" cy="2784684"/>
          </a:xfrm>
          <a:prstGeom prst="rect">
            <a:avLst/>
          </a:prstGeom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1" y="1791566"/>
            <a:ext cx="2531531" cy="27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22811" y="4639985"/>
            <a:ext cx="2329009" cy="1146949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algn="l">
              <a:defRPr/>
            </a:pPr>
            <a:r>
              <a:rPr lang="en-US" sz="1400" b="1" dirty="0">
                <a:solidFill>
                  <a:srgbClr val="4D4E4D"/>
                </a:solidFill>
                <a:ea typeface="Open Sans" pitchFamily="34" charset="0"/>
                <a:cs typeface="Helvetica Neue"/>
              </a:rPr>
              <a:t>Forbes on Education</a:t>
            </a:r>
          </a:p>
          <a:p>
            <a:pPr algn="l">
              <a:defRPr/>
            </a:pPr>
            <a:r>
              <a:rPr lang="en-US" sz="1400" dirty="0">
                <a:solidFill>
                  <a:srgbClr val="4D4E4D"/>
                </a:solidFill>
                <a:ea typeface="Open Sans" pitchFamily="34" charset="0"/>
                <a:cs typeface="Helvetica Neue"/>
              </a:rPr>
              <a:t>“No field operates more inefficiently than education.</a:t>
            </a:r>
          </a:p>
          <a:p>
            <a:pPr algn="l">
              <a:defRPr/>
            </a:pPr>
            <a:r>
              <a:rPr lang="en-US" sz="1400" dirty="0">
                <a:solidFill>
                  <a:srgbClr val="4D4E4D"/>
                </a:solidFill>
                <a:ea typeface="Open Sans" pitchFamily="34" charset="0"/>
                <a:cs typeface="Helvetica Neue"/>
              </a:rPr>
              <a:t>A new breed of disruptors is finally going to fix it.”</a:t>
            </a:r>
            <a:r>
              <a:rPr lang="en-US" sz="1300" i="1" dirty="0">
                <a:solidFill>
                  <a:srgbClr val="4D4E4D"/>
                </a:solidFill>
                <a:ea typeface="Open Sans" pitchFamily="34" charset="0"/>
                <a:cs typeface="Helvetica Neue"/>
              </a:rPr>
              <a:t> </a:t>
            </a:r>
          </a:p>
        </p:txBody>
      </p:sp>
      <p:grpSp>
        <p:nvGrpSpPr>
          <p:cNvPr id="24" name="Group 5"/>
          <p:cNvGrpSpPr/>
          <p:nvPr/>
        </p:nvGrpSpPr>
        <p:grpSpPr>
          <a:xfrm>
            <a:off x="3356865" y="1874492"/>
            <a:ext cx="2430270" cy="2765493"/>
            <a:chOff x="1029792" y="2068488"/>
            <a:chExt cx="3456384" cy="4176465"/>
          </a:xfrm>
        </p:grpSpPr>
        <p:grpSp>
          <p:nvGrpSpPr>
            <p:cNvPr id="25" name="Group 24"/>
            <p:cNvGrpSpPr/>
            <p:nvPr/>
          </p:nvGrpSpPr>
          <p:grpSpPr>
            <a:xfrm>
              <a:off x="1029792" y="2068488"/>
              <a:ext cx="3456384" cy="4176465"/>
              <a:chOff x="1029792" y="2068488"/>
              <a:chExt cx="3456384" cy="4176465"/>
            </a:xfrm>
          </p:grpSpPr>
          <p:grpSp>
            <p:nvGrpSpPr>
              <p:cNvPr id="27" name="Group 12"/>
              <p:cNvGrpSpPr/>
              <p:nvPr/>
            </p:nvGrpSpPr>
            <p:grpSpPr>
              <a:xfrm>
                <a:off x="1029792" y="2068488"/>
                <a:ext cx="3456384" cy="4176465"/>
                <a:chOff x="5998344" y="3580656"/>
                <a:chExt cx="5087236" cy="5184576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98344" y="3580656"/>
                  <a:ext cx="4762974" cy="5184576"/>
                </a:xfrm>
                <a:prstGeom prst="rect">
                  <a:avLst/>
                </a:prstGeom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6142357" y="3749342"/>
                  <a:ext cx="4943223" cy="10596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300" b="1" dirty="0">
                      <a:solidFill>
                        <a:schemeClr val="accent6">
                          <a:lumMod val="50000"/>
                        </a:schemeClr>
                      </a:solidFill>
                      <a:latin typeface="Helvetica Neue"/>
                      <a:cs typeface="Helvetica Neue"/>
                    </a:rPr>
                    <a:t>IBM GLOBAL CEO STUDY</a:t>
                  </a:r>
                </a:p>
                <a:p>
                  <a:pPr algn="r"/>
                  <a:r>
                    <a:rPr lang="en-US" sz="1000" i="1" dirty="0">
                      <a:solidFill>
                        <a:schemeClr val="accent6">
                          <a:lumMod val="50000"/>
                        </a:schemeClr>
                      </a:solidFill>
                      <a:latin typeface="Helvetica Neue"/>
                      <a:cs typeface="Helvetica Neue"/>
                    </a:rPr>
                    <a:t>Insights from 1,500 CEOs and</a:t>
                  </a:r>
                </a:p>
                <a:p>
                  <a:pPr algn="r"/>
                  <a:r>
                    <a:rPr lang="en-US" sz="1000" i="1" dirty="0">
                      <a:solidFill>
                        <a:schemeClr val="accent6">
                          <a:lumMod val="50000"/>
                        </a:schemeClr>
                      </a:solidFill>
                      <a:latin typeface="Helvetica Neue"/>
                      <a:cs typeface="Helvetica Neue"/>
                    </a:rPr>
                    <a:t> 3,600 Students in 60 Countries</a:t>
                  </a:r>
                </a:p>
              </p:txBody>
            </p:sp>
          </p:grpSp>
          <p:sp>
            <p:nvSpPr>
              <p:cNvPr id="28" name="Rectangle 27"/>
              <p:cNvSpPr/>
              <p:nvPr/>
            </p:nvSpPr>
            <p:spPr bwMode="auto">
              <a:xfrm>
                <a:off x="3630206" y="5884914"/>
                <a:ext cx="577870" cy="288032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0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1029792" y="2068488"/>
              <a:ext cx="3456384" cy="3816424"/>
            </a:xfrm>
            <a:prstGeom prst="rect">
              <a:avLst/>
            </a:prstGeom>
            <a:noFill/>
            <a:ln w="25400" cap="flat" cmpd="sng" algn="ctr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30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230192" y="4629723"/>
            <a:ext cx="2379639" cy="1146949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algn="l">
              <a:defRPr/>
            </a:pPr>
            <a:r>
              <a:rPr lang="en-US" sz="1400" b="1" dirty="0">
                <a:solidFill>
                  <a:srgbClr val="4D4E4D"/>
                </a:solidFill>
                <a:ea typeface="Open Sans" pitchFamily="34" charset="0"/>
                <a:cs typeface="Helvetica Neue"/>
              </a:rPr>
              <a:t>McKinsey on Education</a:t>
            </a:r>
          </a:p>
          <a:p>
            <a:pPr algn="l">
              <a:defRPr/>
            </a:pPr>
            <a:r>
              <a:rPr lang="en-US" sz="1400" dirty="0">
                <a:solidFill>
                  <a:srgbClr val="4D4E4D"/>
                </a:solidFill>
                <a:ea typeface="Open Sans" pitchFamily="34" charset="0"/>
                <a:cs typeface="Helvetica Neue"/>
              </a:rPr>
              <a:t>“Students don’t believe traditional education drives job skills. Bottom line. Skills matter. Hard to get them.”</a:t>
            </a:r>
            <a:r>
              <a:rPr lang="en-US" sz="1300" i="1" dirty="0">
                <a:solidFill>
                  <a:srgbClr val="4D4E4D"/>
                </a:solidFill>
                <a:ea typeface="Open Sans" pitchFamily="34" charset="0"/>
                <a:cs typeface="Helvetica Neue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31550" y="4639985"/>
            <a:ext cx="2480901" cy="1146949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4D4E4D"/>
                </a:solidFill>
                <a:ea typeface="Open Sans" pitchFamily="34" charset="0"/>
                <a:cs typeface="Helvetica Neue"/>
              </a:rPr>
              <a:t>1,500 CEO’s on Education</a:t>
            </a:r>
          </a:p>
          <a:p>
            <a:pPr algn="ctr">
              <a:defRPr/>
            </a:pPr>
            <a:r>
              <a:rPr lang="en-US" sz="1400" dirty="0">
                <a:solidFill>
                  <a:srgbClr val="4D4E4D"/>
                </a:solidFill>
                <a:ea typeface="Open Sans" pitchFamily="34" charset="0"/>
                <a:cs typeface="Helvetica Neue"/>
              </a:rPr>
              <a:t>“#1 CEO challenge is hyper- complexity. Higher Ed is not equipping graduates with the right mindset or skills.” 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378424" y="315639"/>
            <a:ext cx="7424382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Expectation Gap</a:t>
            </a:r>
          </a:p>
        </p:txBody>
      </p:sp>
    </p:spTree>
    <p:extLst>
      <p:ext uri="{BB962C8B-B14F-4D97-AF65-F5344CB8AC3E}">
        <p14:creationId xmlns:p14="http://schemas.microsoft.com/office/powerpoint/2010/main" val="280657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43109"/>
            <a:ext cx="6021538" cy="609281"/>
          </a:xfrm>
        </p:spPr>
        <p:txBody>
          <a:bodyPr/>
          <a:lstStyle/>
          <a:p>
            <a:r>
              <a:rPr lang="en-US" sz="3600" dirty="0">
                <a:solidFill>
                  <a:srgbClr val="287085"/>
                </a:solidFill>
              </a:rPr>
              <a:t>Mission Statement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25225"/>
            <a:ext cx="7620000" cy="2044133"/>
          </a:xfrm>
        </p:spPr>
        <p:txBody>
          <a:bodyPr>
            <a:normAutofit/>
          </a:bodyPr>
          <a:lstStyle/>
          <a:p>
            <a:r>
              <a:rPr lang="en-US" sz="2400" b="0" dirty="0"/>
              <a:t>AGB Institutional Strategies integrates institutional outcomes, market trends, and data-guided decision making to ensure financial prosperity.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1200"/>
              <a:t>©</a:t>
            </a:r>
            <a:r>
              <a:rPr lang="en-US" sz="1200" i="1"/>
              <a:t> AGB Institutional Strategies </a:t>
            </a:r>
            <a:r>
              <a:rPr lang="en-US">
                <a:solidFill>
                  <a:srgbClr val="4D4E4D"/>
                </a:solidFill>
              </a:rPr>
              <a:t>|</a:t>
            </a:r>
            <a:r>
              <a:rPr lang="en-US"/>
              <a:t> </a:t>
            </a:r>
            <a:fld id="{18C092D3-BF6C-D144-88A5-6FBEAC75921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9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26" y="2264083"/>
            <a:ext cx="3541594" cy="37145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Perception that liberal arts does not prepare students for a job</a:t>
            </a:r>
            <a:br>
              <a:rPr lang="en-US" b="0" dirty="0">
                <a:latin typeface="+mn-lt"/>
              </a:rPr>
            </a:br>
            <a:endParaRPr lang="en-US" b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Today, the brand – Liberal Arts is not synonymous with jobs and careers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74920" y="2248990"/>
            <a:ext cx="3541594" cy="371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rgbClr val="4D4E4D"/>
                </a:solidFill>
                <a:latin typeface="Avenir Book"/>
                <a:ea typeface="+mn-ea"/>
                <a:cs typeface="Avenir Book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rgbClr val="4D4E4D"/>
                </a:solidFill>
                <a:latin typeface="Avenir Book"/>
                <a:ea typeface="+mn-ea"/>
                <a:cs typeface="Avenir Book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rgbClr val="4D4E4D"/>
                </a:solidFill>
                <a:latin typeface="Avenir Book"/>
                <a:ea typeface="+mn-ea"/>
                <a:cs typeface="Avenir Book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rgbClr val="4D4E4D"/>
                </a:solidFill>
                <a:latin typeface="Avenir Book"/>
                <a:ea typeface="+mn-ea"/>
                <a:cs typeface="Avenir Book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rgbClr val="4D4E4D"/>
                </a:solidFill>
                <a:latin typeface="Avenir Book"/>
                <a:ea typeface="+mn-ea"/>
                <a:cs typeface="Avenir Book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b="0" dirty="0"/>
              <a:t>Liberal arts will help prepare you for a job that does not exist, in an industry that has yet to be invented </a:t>
            </a:r>
            <a:br>
              <a:rPr lang="en-US" b="0" dirty="0"/>
            </a:br>
            <a:endParaRPr lang="en-US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/>
              <a:t>Liberal arts will keep you on the inside of a job and career  because of your ability to think, collaborate, solve complex problems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0626" y="1534953"/>
            <a:ext cx="3642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D4E4D"/>
                </a:solidFill>
              </a:rPr>
              <a:t>Negative Perception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0225" y="1534953"/>
            <a:ext cx="294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D4E4D"/>
                </a:solidFill>
              </a:rPr>
              <a:t>Positive Reality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78424" y="315639"/>
            <a:ext cx="7424382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Liberal Arts Brand Gap</a:t>
            </a:r>
          </a:p>
        </p:txBody>
      </p:sp>
    </p:spTree>
    <p:extLst>
      <p:ext uri="{BB962C8B-B14F-4D97-AF65-F5344CB8AC3E}">
        <p14:creationId xmlns:p14="http://schemas.microsoft.com/office/powerpoint/2010/main" val="14986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792671"/>
            <a:ext cx="721895" cy="41589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43776"/>
            <a:ext cx="7772400" cy="1470025"/>
          </a:xfrm>
        </p:spPr>
        <p:txBody>
          <a:bodyPr/>
          <a:lstStyle/>
          <a:p>
            <a:pPr lvl="0">
              <a:spcBef>
                <a:spcPts val="0"/>
              </a:spcBef>
            </a:pPr>
            <a:br>
              <a:rPr lang="en-US" sz="3600" b="1" dirty="0">
                <a:solidFill>
                  <a:srgbClr val="FFFFFF"/>
                </a:solidFill>
                <a:latin typeface="Helvetica Neue"/>
                <a:ea typeface="+mn-ea"/>
                <a:cs typeface="Helvetica Neue"/>
              </a:rPr>
            </a:br>
            <a:r>
              <a:rPr lang="en-US" sz="3600" b="1" dirty="0">
                <a:solidFill>
                  <a:srgbClr val="FFFFFF"/>
                </a:solidFill>
                <a:latin typeface="Helvetica Neue"/>
                <a:ea typeface="+mn-ea"/>
                <a:cs typeface="Helvetica Neue"/>
              </a:rPr>
              <a:t>Survey of 1,500 global CEO’s</a:t>
            </a:r>
            <a:br>
              <a:rPr lang="en-US" sz="3600" b="1" dirty="0">
                <a:solidFill>
                  <a:srgbClr val="FFFFFF"/>
                </a:solidFill>
                <a:latin typeface="Helvetica Neue"/>
                <a:ea typeface="+mn-ea"/>
                <a:cs typeface="Helvetica Neue"/>
              </a:rPr>
            </a:br>
            <a:br>
              <a:rPr lang="en-US" sz="3600" dirty="0">
                <a:solidFill>
                  <a:srgbClr val="FFFFFF"/>
                </a:solidFill>
                <a:latin typeface="Helvetica Neue Light"/>
                <a:ea typeface="+mn-ea"/>
                <a:cs typeface="Helvetica Neue Light"/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9090" y="1504987"/>
            <a:ext cx="8725820" cy="4354500"/>
            <a:chOff x="453728" y="2406059"/>
            <a:chExt cx="12270682" cy="5711101"/>
          </a:xfrm>
        </p:grpSpPr>
        <p:sp>
          <p:nvSpPr>
            <p:cNvPr id="18" name="TextBox 17"/>
            <p:cNvSpPr txBox="1"/>
            <p:nvPr/>
          </p:nvSpPr>
          <p:spPr>
            <a:xfrm>
              <a:off x="8685809" y="2406059"/>
              <a:ext cx="4038601" cy="50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"/>
                  <a:cs typeface="Helvetica Neue"/>
                </a:rPr>
                <a:t>2012-13 - IBM CEO Study </a:t>
              </a:r>
            </a:p>
          </p:txBody>
        </p:sp>
        <p:pic>
          <p:nvPicPr>
            <p:cNvPr id="19" name="Picture 18" descr="Screen Shot 2013-05-31 at 12.54.39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801" y="2866752"/>
              <a:ext cx="10974536" cy="52504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97744" y="5495255"/>
              <a:ext cx="3312368" cy="50338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 Neue"/>
                  <a:cs typeface="Helvetica Neue"/>
                </a:rPr>
                <a:t>Critical Thinking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7744" y="3004592"/>
              <a:ext cx="3312368" cy="50338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 Neue"/>
                  <a:cs typeface="Helvetica Neue"/>
                </a:rPr>
                <a:t>Collaborative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7744" y="3508648"/>
              <a:ext cx="3312368" cy="50338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 Neue"/>
                  <a:cs typeface="Helvetica Neue"/>
                </a:rPr>
                <a:t>Communicative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7744" y="3983087"/>
              <a:ext cx="3312368" cy="50338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 Neue"/>
                  <a:cs typeface="Helvetica Neue"/>
                </a:rPr>
                <a:t>Creative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7744" y="4487143"/>
              <a:ext cx="3312368" cy="50338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 Neue"/>
                  <a:cs typeface="Helvetica Neue"/>
                </a:rPr>
                <a:t>Flexible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3728" y="5020816"/>
              <a:ext cx="3456384" cy="50338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 Neue"/>
                  <a:cs typeface="Helvetica Neue"/>
                </a:rPr>
                <a:t>Systems Thinking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3728" y="6028928"/>
              <a:ext cx="3456384" cy="50338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 Neue"/>
                  <a:cs typeface="Helvetica Neue"/>
                </a:rPr>
                <a:t>Technology-savvy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3728" y="6532984"/>
              <a:ext cx="3456384" cy="50338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 Neue"/>
                  <a:cs typeface="Helvetica Neue"/>
                </a:rPr>
                <a:t>Globally-oriented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3728" y="7037041"/>
              <a:ext cx="3456384" cy="50338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 Neue"/>
                  <a:cs typeface="Helvetica Neue"/>
                </a:rPr>
                <a:t>Customer-oriented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3728" y="7511480"/>
              <a:ext cx="3456384" cy="50338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Helvetica Neue"/>
                  <a:cs typeface="Helvetica Neue"/>
                </a:rPr>
                <a:t>Disruptive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664" y="4273501"/>
            <a:ext cx="1019371" cy="7534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722" y="5337308"/>
            <a:ext cx="555327" cy="5884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671" y="5387928"/>
            <a:ext cx="904137" cy="52931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2018" y="4658334"/>
            <a:ext cx="701451" cy="43717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8080" y="3426808"/>
            <a:ext cx="692323" cy="4708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5010" y="5370394"/>
            <a:ext cx="961982" cy="4118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5953" y="5394098"/>
            <a:ext cx="693307" cy="4764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9882" y="3789725"/>
            <a:ext cx="658198" cy="4837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69942" y="1390785"/>
            <a:ext cx="44591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D4E4D"/>
                </a:solidFill>
                <a:ea typeface="ＭＳ Ｐゴシック" charset="0"/>
                <a:cs typeface="ＭＳ Ｐゴシック" charset="0"/>
                <a:sym typeface="Helvetica Neue" charset="0"/>
              </a:rPr>
              <a:t>Top Ten Global Skills Needed</a:t>
            </a:r>
          </a:p>
          <a:p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8238" y="315493"/>
            <a:ext cx="927525" cy="65656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531057" y="135944"/>
            <a:ext cx="4139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cs typeface="Helvetica Neue"/>
              </a:rPr>
              <a:t>IBM GLOBAL CEO STUDY</a:t>
            </a:r>
          </a:p>
          <a:p>
            <a:pPr algn="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Helvetica Neue"/>
              </a:rPr>
              <a:t>Insights from 1,500 CEOs and</a:t>
            </a:r>
          </a:p>
          <a:p>
            <a:pPr algn="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Helvetica Neue"/>
              </a:rPr>
              <a:t> 3,600 Students in 60 Countries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9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ssets.weforum.org/editor/N58i58K1wuxTMKGFNhywerZNm5oPAxX9wOyWZ7cVm8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0" b="4279"/>
          <a:stretch/>
        </p:blipFill>
        <p:spPr bwMode="auto">
          <a:xfrm>
            <a:off x="0" y="559557"/>
            <a:ext cx="6833937" cy="54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2517" y="0"/>
            <a:ext cx="2688608" cy="2838734"/>
          </a:xfrm>
          <a:solidFill>
            <a:srgbClr val="287085">
              <a:alpha val="69000"/>
            </a:srgbClr>
          </a:solidFill>
        </p:spPr>
        <p:txBody>
          <a:bodyPr/>
          <a:lstStyle/>
          <a:p>
            <a:pPr lvl="0" algn="r">
              <a:spcBef>
                <a:spcPts val="0"/>
              </a:spcBef>
            </a:pPr>
            <a:br>
              <a:rPr lang="en-US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Given the  abundance of liberal arts institutions, why do many industry leaders and other employers continue to complain about a “skills gap?”</a:t>
            </a:r>
            <a:b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2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53" y="385011"/>
            <a:ext cx="3216860" cy="121051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AACU Report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926" y="1852195"/>
            <a:ext cx="3008313" cy="4691063"/>
          </a:xfrm>
        </p:spPr>
        <p:txBody>
          <a:bodyPr>
            <a:normAutofit/>
          </a:bodyPr>
          <a:lstStyle/>
          <a:p>
            <a:pPr lvl="0">
              <a:spcBef>
                <a:spcPts val="300"/>
              </a:spcBef>
              <a:spcAft>
                <a:spcPts val="1000"/>
              </a:spcAft>
            </a:pPr>
            <a:r>
              <a:rPr lang="en-US" sz="2000" b="0" dirty="0">
                <a:latin typeface="+mn-lt"/>
              </a:rPr>
              <a:t>The Association of American Colleges and Universities (AACU) asked groups of employers and college students a series of similar questions about career preparation. </a:t>
            </a:r>
          </a:p>
          <a:p>
            <a:pPr lvl="0">
              <a:spcBef>
                <a:spcPts val="300"/>
              </a:spcBef>
              <a:spcAft>
                <a:spcPts val="1000"/>
              </a:spcAft>
            </a:pPr>
            <a:r>
              <a:rPr lang="en-US" sz="2000" b="0" dirty="0">
                <a:latin typeface="+mn-lt"/>
              </a:rPr>
              <a:t>2015 Report: Inside Higher Education, January 20, 2015</a:t>
            </a:r>
          </a:p>
          <a:p>
            <a:endParaRPr lang="en-US" dirty="0"/>
          </a:p>
        </p:txBody>
      </p:sp>
      <p:pic>
        <p:nvPicPr>
          <p:cNvPr id="5" name="Picture 2" descr="https://www.insidehighered.com/sites/default/server_files/media/survey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"/>
          <a:stretch/>
        </p:blipFill>
        <p:spPr bwMode="auto">
          <a:xfrm>
            <a:off x="3581400" y="0"/>
            <a:ext cx="5385179" cy="60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1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216217"/>
            <a:ext cx="7772400" cy="44436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830638" algn="l"/>
              </a:tabLst>
            </a:pPr>
            <a:r>
              <a:rPr lang="en-US" sz="2600" dirty="0">
                <a:latin typeface="+mn-lt"/>
              </a:rPr>
              <a:t>Jobs – Why students attend college</a:t>
            </a:r>
          </a:p>
          <a:p>
            <a:pPr marL="571500" lvl="1" indent="-342900">
              <a:spcBef>
                <a:spcPts val="0"/>
              </a:spcBef>
              <a:tabLst>
                <a:tab pos="3830638" algn="l"/>
              </a:tabLst>
            </a:pPr>
            <a:r>
              <a:rPr lang="en-US" dirty="0">
                <a:latin typeface="+mn-lt"/>
              </a:rPr>
              <a:t>Consumers are trending towards certifications and credentials as a means towards job creation</a:t>
            </a:r>
          </a:p>
          <a:p>
            <a:pPr lvl="2">
              <a:tabLst>
                <a:tab pos="3830638" algn="l"/>
              </a:tabLst>
            </a:pPr>
            <a:r>
              <a:rPr lang="en-US" dirty="0">
                <a:latin typeface="+mn-lt"/>
              </a:rPr>
              <a:t> Bypassing college to focus on jobs</a:t>
            </a:r>
          </a:p>
          <a:p>
            <a:pPr lvl="2">
              <a:tabLst>
                <a:tab pos="3830638" algn="l"/>
              </a:tabLst>
            </a:pPr>
            <a:r>
              <a:rPr lang="en-US" dirty="0">
                <a:latin typeface="+mn-lt"/>
              </a:rPr>
              <a:t> Reduces the available student market 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Cost – Student debt is now at the consciousness level of consumers</a:t>
            </a:r>
          </a:p>
          <a:p>
            <a:pPr marL="1257300" lvl="2" indent="-342900">
              <a:spcBef>
                <a:spcPts val="0"/>
              </a:spcBef>
            </a:pPr>
            <a:r>
              <a:rPr lang="en-US" sz="2000" dirty="0">
                <a:latin typeface="+mn-lt"/>
              </a:rPr>
              <a:t>$1.6 trillion of student debt</a:t>
            </a:r>
          </a:p>
          <a:p>
            <a:pPr marL="1257300" lvl="2" indent="-342900">
              <a:spcBef>
                <a:spcPts val="0"/>
              </a:spcBef>
            </a:pPr>
            <a:r>
              <a:rPr lang="en-US" sz="2000" dirty="0">
                <a:latin typeface="+mn-lt"/>
              </a:rPr>
              <a:t>Average debt $29,400 (requires $440 per month of gross income over ten years)</a:t>
            </a:r>
            <a:endParaRPr lang="en-US" sz="2400" dirty="0">
              <a:latin typeface="+mn-l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8424" y="315639"/>
            <a:ext cx="7424382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Student Expectations</a:t>
            </a:r>
          </a:p>
        </p:txBody>
      </p:sp>
    </p:spTree>
    <p:extLst>
      <p:ext uri="{BB962C8B-B14F-4D97-AF65-F5344CB8AC3E}">
        <p14:creationId xmlns:p14="http://schemas.microsoft.com/office/powerpoint/2010/main" val="40435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657" y="1378676"/>
            <a:ext cx="4040188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>
                <a:solidFill>
                  <a:srgbClr val="4D4E4D"/>
                </a:solidFill>
                <a:latin typeface="+mn-lt"/>
              </a:rPr>
              <a:t>Adult and Transfer 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657" y="2019739"/>
            <a:ext cx="4040188" cy="395128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0" dirty="0">
                <a:latin typeface="+mn-lt"/>
              </a:rPr>
              <a:t>Requires speed, service, and convenience</a:t>
            </a:r>
          </a:p>
          <a:p>
            <a:pPr marL="800100" lvl="1" indent="-342900"/>
            <a:r>
              <a:rPr lang="en-US" sz="1700" dirty="0">
                <a:latin typeface="+mn-lt"/>
              </a:rPr>
              <a:t>Processing speed measured in seconds, minutes, hours,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0" dirty="0">
                <a:latin typeface="+mn-lt"/>
              </a:rPr>
              <a:t>Multiple enrollment start times</a:t>
            </a:r>
          </a:p>
          <a:p>
            <a:pPr marL="800100" lvl="1" indent="-342900"/>
            <a:r>
              <a:rPr lang="en-US" sz="1700" dirty="0">
                <a:latin typeface="+mn-lt"/>
              </a:rPr>
              <a:t>Instant start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0" dirty="0">
                <a:latin typeface="+mn-lt"/>
              </a:rPr>
              <a:t>Colleges that rely upon a traditional selling rhythm are able to get “some students”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0" dirty="0">
                <a:latin typeface="+mn-lt"/>
              </a:rPr>
              <a:t>Institutions that have separate selling methodologies take the vast majority of market share and have significant growth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4826" y="1371337"/>
            <a:ext cx="4041775" cy="6397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D4E4D"/>
                </a:solidFill>
                <a:latin typeface="+mn-lt"/>
              </a:rPr>
              <a:t>High School Matriculation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1031" y="2052860"/>
            <a:ext cx="4041775" cy="39512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Single entry point for recent high school graduates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Establishes a rhythm that is slow and predictable</a:t>
            </a:r>
          </a:p>
          <a:p>
            <a:pPr lvl="2"/>
            <a:r>
              <a:rPr lang="en-US" sz="1600" dirty="0">
                <a:latin typeface="+mn-lt"/>
              </a:rPr>
              <a:t>Days, weeks, months, years</a:t>
            </a:r>
          </a:p>
          <a:p>
            <a:pPr lvl="2"/>
            <a:r>
              <a:rPr lang="en-US" sz="1600" dirty="0">
                <a:latin typeface="+mn-lt"/>
              </a:rPr>
              <a:t>Travel season, campus visits, acceptances, FAFSA, financial packaging, deposits</a:t>
            </a:r>
            <a:endParaRPr lang="en-US" sz="1600" b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Slower rhythm compared to requirements of adult and transfer students</a:t>
            </a:r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1186242"/>
            <a:ext cx="0" cy="5003006"/>
          </a:xfrm>
          <a:prstGeom prst="line">
            <a:avLst/>
          </a:prstGeom>
          <a:ln>
            <a:solidFill>
              <a:srgbClr val="2870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8424" y="315639"/>
            <a:ext cx="7424382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Speed, Service, and Statistics</a:t>
            </a:r>
          </a:p>
        </p:txBody>
      </p:sp>
    </p:spTree>
    <p:extLst>
      <p:ext uri="{BB962C8B-B14F-4D97-AF65-F5344CB8AC3E}">
        <p14:creationId xmlns:p14="http://schemas.microsoft.com/office/powerpoint/2010/main" val="140386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615868"/>
              </p:ext>
            </p:extLst>
          </p:nvPr>
        </p:nvGraphicFramePr>
        <p:xfrm>
          <a:off x="518615" y="1825043"/>
          <a:ext cx="4230366" cy="2569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780794"/>
              </p:ext>
            </p:extLst>
          </p:nvPr>
        </p:nvGraphicFramePr>
        <p:xfrm>
          <a:off x="4748981" y="1977199"/>
          <a:ext cx="3759518" cy="2754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6143" y="4911959"/>
            <a:ext cx="7551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E4D"/>
                </a:solidFill>
              </a:rPr>
              <a:t>New FAFSA change will allow faster packaging – window of opportunity to take market from institutions that do not become proactive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01003" y="315639"/>
            <a:ext cx="7601803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Speed with </a:t>
            </a:r>
          </a:p>
          <a:p>
            <a:pPr algn="r"/>
            <a:r>
              <a:rPr lang="en-US" dirty="0"/>
              <a:t>Financial Packaging</a:t>
            </a:r>
          </a:p>
        </p:txBody>
      </p:sp>
    </p:spTree>
    <p:extLst>
      <p:ext uri="{BB962C8B-B14F-4D97-AF65-F5344CB8AC3E}">
        <p14:creationId xmlns:p14="http://schemas.microsoft.com/office/powerpoint/2010/main" val="108077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287085"/>
                </a:solidFill>
                <a:latin typeface="Avenir Book"/>
              </a:rPr>
              <a:t>Building Blocks for Growth </a:t>
            </a:r>
            <a:br>
              <a:rPr lang="en-US" sz="4000" dirty="0">
                <a:solidFill>
                  <a:srgbClr val="287085"/>
                </a:solidFill>
                <a:latin typeface="Avenir Book"/>
              </a:rPr>
            </a:br>
            <a:r>
              <a:rPr lang="en-US" sz="4000" dirty="0">
                <a:solidFill>
                  <a:srgbClr val="287085"/>
                </a:solidFill>
                <a:latin typeface="Avenir Book"/>
              </a:rPr>
              <a:t>and Diversification</a:t>
            </a:r>
          </a:p>
        </p:txBody>
      </p:sp>
      <p:pic>
        <p:nvPicPr>
          <p:cNvPr id="7" name="Picture 6" descr="AGBIS 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0" y="6232431"/>
            <a:ext cx="2968685" cy="5755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8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6728" y="971550"/>
            <a:ext cx="8270544" cy="49149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914400"/>
            <a:endParaRPr lang="en-US" sz="2000" dirty="0">
              <a:latin typeface="+mn-lt"/>
              <a:cs typeface="+mn-cs"/>
            </a:endParaRPr>
          </a:p>
          <a:p>
            <a:pPr marL="800100" lvl="1" indent="-342900"/>
            <a:r>
              <a:rPr lang="en-US" b="1" dirty="0">
                <a:latin typeface="+mn-lt"/>
              </a:rPr>
              <a:t>Situational assessment for your own institution (Diagnostics)</a:t>
            </a:r>
          </a:p>
          <a:p>
            <a:pPr marL="1428750" lvl="2" indent="-285750"/>
            <a:r>
              <a:rPr lang="en-US" sz="1600" dirty="0">
                <a:latin typeface="+mn-lt"/>
              </a:rPr>
              <a:t>Which includes the financial quantification</a:t>
            </a:r>
          </a:p>
          <a:p>
            <a:pPr marL="1428750" lvl="2" indent="-285750"/>
            <a:r>
              <a:rPr lang="en-US" sz="1600" dirty="0">
                <a:latin typeface="+mn-lt"/>
              </a:rPr>
              <a:t>Collaboration and consensus on the diagnostic assessment</a:t>
            </a:r>
            <a:br>
              <a:rPr lang="en-US" sz="1600" dirty="0">
                <a:latin typeface="+mn-lt"/>
              </a:rPr>
            </a:br>
            <a:endParaRPr lang="en-US" sz="1600" dirty="0">
              <a:latin typeface="+mn-lt"/>
            </a:endParaRPr>
          </a:p>
          <a:p>
            <a:pPr marL="800100" lvl="1" indent="-342900"/>
            <a:r>
              <a:rPr lang="en-US" b="1" dirty="0">
                <a:latin typeface="+mn-lt"/>
              </a:rPr>
              <a:t>Macro trends shaping higher education (Exploration)</a:t>
            </a:r>
          </a:p>
          <a:p>
            <a:pPr marL="1428750" lvl="2" indent="-285750"/>
            <a:r>
              <a:rPr lang="en-US" dirty="0">
                <a:latin typeface="+mn-lt"/>
              </a:rPr>
              <a:t>Alignment of mission and strengths</a:t>
            </a:r>
          </a:p>
          <a:p>
            <a:pPr marL="1428750" lvl="2" indent="-285750"/>
            <a:r>
              <a:rPr lang="en-US" dirty="0">
                <a:latin typeface="+mn-lt"/>
              </a:rPr>
              <a:t>Creativity and innovation will be required, along with institutional resolve</a:t>
            </a:r>
          </a:p>
          <a:p>
            <a:pPr marL="1428750" lvl="2" indent="-285750"/>
            <a:r>
              <a:rPr lang="en-US" dirty="0">
                <a:latin typeface="+mn-lt"/>
              </a:rPr>
              <a:t>Developing growth building blocks </a:t>
            </a:r>
            <a:br>
              <a:rPr lang="en-US" dirty="0">
                <a:latin typeface="+mn-lt"/>
              </a:rPr>
            </a:br>
            <a:endParaRPr lang="en-US" sz="1800" dirty="0">
              <a:latin typeface="+mn-lt"/>
            </a:endParaRPr>
          </a:p>
          <a:p>
            <a:pPr marL="800100" lvl="1" indent="-342900"/>
            <a:r>
              <a:rPr lang="en-US" b="1" dirty="0">
                <a:latin typeface="+mn-lt"/>
              </a:rPr>
              <a:t>Develop tactical execution plans (Implementation</a:t>
            </a:r>
            <a:r>
              <a:rPr lang="en-US" sz="1800" b="1" dirty="0">
                <a:latin typeface="+mn-lt"/>
              </a:rPr>
              <a:t>)</a:t>
            </a:r>
          </a:p>
          <a:p>
            <a:pPr marL="1428750" lvl="2" indent="-285750"/>
            <a:r>
              <a:rPr lang="en-US" sz="1600" dirty="0">
                <a:latin typeface="+mn-lt"/>
              </a:rPr>
              <a:t>Key assumptions, internal obstacles, leadership accountability, required measurement metrics, financial modeling,  risks, investments, milestones, and timelines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36375" y="206457"/>
            <a:ext cx="6021538" cy="8444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Focus on Prosperity</a:t>
            </a:r>
          </a:p>
        </p:txBody>
      </p:sp>
    </p:spTree>
    <p:extLst>
      <p:ext uri="{BB962C8B-B14F-4D97-AF65-F5344CB8AC3E}">
        <p14:creationId xmlns:p14="http://schemas.microsoft.com/office/powerpoint/2010/main" val="118526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4" y="1732541"/>
            <a:ext cx="7620000" cy="4081405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7200" dirty="0">
                <a:latin typeface="+mn-lt"/>
              </a:rPr>
              <a:t>Doing the same thing will get you the same results</a:t>
            </a:r>
          </a:p>
          <a:p>
            <a:pPr marL="1485900" lvl="2" indent="-342900"/>
            <a:r>
              <a:rPr lang="en-US" sz="5400" dirty="0">
                <a:latin typeface="+mn-lt"/>
              </a:rPr>
              <a:t>Doing something marginally better, will get you marginally better results</a:t>
            </a:r>
            <a:br>
              <a:rPr lang="en-US" sz="2700" dirty="0">
                <a:latin typeface="+mn-lt"/>
              </a:rPr>
            </a:br>
            <a:endParaRPr lang="en-US" sz="27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7200" dirty="0">
                <a:latin typeface="+mn-lt"/>
              </a:rPr>
              <a:t>Speed and service are two attributes that can contribute to a major change in results</a:t>
            </a:r>
          </a:p>
          <a:p>
            <a:pPr marL="1485900" lvl="2" indent="-342900"/>
            <a:r>
              <a:rPr lang="en-US" sz="5600" dirty="0">
                <a:latin typeface="+mn-lt"/>
              </a:rPr>
              <a:t>There will be challenges to changing the internal operational rhythms</a:t>
            </a:r>
          </a:p>
          <a:p>
            <a:pPr marL="1943100" lvl="3" indent="-342900"/>
            <a:r>
              <a:rPr lang="en-US" sz="5600" dirty="0">
                <a:latin typeface="+mn-lt"/>
              </a:rPr>
              <a:t>“We have always done it this way”</a:t>
            </a:r>
          </a:p>
          <a:p>
            <a:pPr marL="1943100" lvl="3" indent="-342900"/>
            <a:r>
              <a:rPr lang="en-US" sz="5600" dirty="0">
                <a:latin typeface="+mn-lt"/>
              </a:rPr>
              <a:t>Many self inflicted wounds which prevent success</a:t>
            </a:r>
          </a:p>
          <a:p>
            <a:pPr marL="1485900" lvl="2" indent="-342900"/>
            <a:r>
              <a:rPr lang="en-US" sz="5600" dirty="0">
                <a:latin typeface="+mn-lt"/>
              </a:rPr>
              <a:t>Service sells and often be the #1 consideration for students and families; when  experienced, they will respond</a:t>
            </a:r>
          </a:p>
          <a:p>
            <a:pPr marL="1485900" lvl="2" indent="-342900"/>
            <a:r>
              <a:rPr lang="en-US" sz="5600" dirty="0">
                <a:latin typeface="+mn-lt"/>
              </a:rPr>
              <a:t>How institutions respond to: applications, financial aid, follow up, academic advising, transcript processing, measuring speed of response</a:t>
            </a: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7200" dirty="0">
                <a:latin typeface="+mn-lt"/>
              </a:rPr>
              <a:t>Retention of students is worth an investment</a:t>
            </a:r>
          </a:p>
          <a:p>
            <a:pPr marL="800100" lvl="1" indent="-342900"/>
            <a:r>
              <a:rPr lang="en-US" sz="5600" dirty="0">
                <a:latin typeface="+mn-lt"/>
              </a:rPr>
              <a:t>But only if an institution is willing to approach the work differently</a:t>
            </a:r>
          </a:p>
          <a:p>
            <a:pPr marL="1485900" lvl="2" indent="-342900"/>
            <a:r>
              <a:rPr lang="en-US" sz="5600" dirty="0">
                <a:latin typeface="+mn-lt"/>
              </a:rPr>
              <a:t>Proactive: Early academic success, coaching and mentoring is critical</a:t>
            </a:r>
          </a:p>
          <a:p>
            <a:pPr marL="1485900" lvl="2" indent="-342900"/>
            <a:r>
              <a:rPr lang="en-US" sz="5600" dirty="0">
                <a:latin typeface="+mn-lt"/>
              </a:rPr>
              <a:t>Reactive: Early warning systems don’t work – they are slow and reactive</a:t>
            </a:r>
          </a:p>
          <a:p>
            <a:pPr marL="342900" indent="-34290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36375" y="206457"/>
            <a:ext cx="6021538" cy="8444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Campus Based Enrollment</a:t>
            </a:r>
          </a:p>
        </p:txBody>
      </p:sp>
    </p:spTree>
    <p:extLst>
      <p:ext uri="{BB962C8B-B14F-4D97-AF65-F5344CB8AC3E}">
        <p14:creationId xmlns:p14="http://schemas.microsoft.com/office/powerpoint/2010/main" val="321588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1124935"/>
            <a:ext cx="7772400" cy="46081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The changing competitive landscape presents a serious challenge for colleges and universities across the country  </a:t>
            </a: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Institutions are struggling to match revenues with expenditures, while simultaneously trying to cope with:</a:t>
            </a:r>
          </a:p>
          <a:p>
            <a:pPr marL="800100" lvl="1" indent="-342900"/>
            <a:r>
              <a:rPr lang="en-US" sz="1800" dirty="0">
                <a:latin typeface="+mn-lt"/>
                <a:cs typeface="+mn-cs"/>
              </a:rPr>
              <a:t>Lower net revenue per student </a:t>
            </a:r>
          </a:p>
          <a:p>
            <a:pPr marL="800100" lvl="1" indent="-342900"/>
            <a:r>
              <a:rPr lang="en-US" sz="1800" dirty="0">
                <a:latin typeface="+mn-lt"/>
                <a:cs typeface="+mn-cs"/>
              </a:rPr>
              <a:t>Rising costs</a:t>
            </a:r>
          </a:p>
          <a:p>
            <a:pPr marL="800100" lvl="1" indent="-342900"/>
            <a:r>
              <a:rPr lang="en-US" sz="1800" dirty="0">
                <a:latin typeface="+mn-lt"/>
                <a:cs typeface="+mn-cs"/>
              </a:rPr>
              <a:t>Evolving consumer behaviors</a:t>
            </a:r>
          </a:p>
          <a:p>
            <a:pPr marL="800100" lvl="1" indent="-342900"/>
            <a:r>
              <a:rPr lang="en-US" sz="1800" dirty="0">
                <a:latin typeface="+mn-lt"/>
                <a:cs typeface="+mn-cs"/>
              </a:rPr>
              <a:t>Digital technology</a:t>
            </a:r>
          </a:p>
          <a:p>
            <a:pPr marL="800100" lvl="1" indent="-342900"/>
            <a:r>
              <a:rPr lang="en-US" sz="1800" dirty="0">
                <a:latin typeface="+mn-lt"/>
                <a:cs typeface="+mn-cs"/>
              </a:rPr>
              <a:t>Shifting student demographics</a:t>
            </a:r>
          </a:p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As a result, institutions are forced to address their business models </a:t>
            </a:r>
          </a:p>
          <a:p>
            <a:pPr marL="800100" lvl="1" indent="-342900"/>
            <a:r>
              <a:rPr lang="en-US" sz="1800" dirty="0">
                <a:latin typeface="+mn-lt"/>
                <a:cs typeface="+mn-cs"/>
              </a:rPr>
              <a:t>Institutional willingness and resolve will be greatly tested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01254" y="315639"/>
            <a:ext cx="7301552" cy="148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Business Model Challenges</a:t>
            </a:r>
          </a:p>
        </p:txBody>
      </p:sp>
    </p:spTree>
    <p:extLst>
      <p:ext uri="{BB962C8B-B14F-4D97-AF65-F5344CB8AC3E}">
        <p14:creationId xmlns:p14="http://schemas.microsoft.com/office/powerpoint/2010/main" val="300508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94670" y="1531824"/>
            <a:ext cx="3291840" cy="6397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D4E4D"/>
                </a:solidFill>
                <a:latin typeface="+mn-lt"/>
              </a:rPr>
              <a:t>Growth Trends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94670" y="2218421"/>
            <a:ext cx="3291840" cy="370470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Transfer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Adult degree completion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Hispanic 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Job skills based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Certifications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Digital delivery of academic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Coaching and mentoring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Service and speed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11064" y="1746912"/>
            <a:ext cx="3291840" cy="42467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D4E4D"/>
                </a:solidFill>
                <a:latin typeface="+mn-lt"/>
              </a:rPr>
              <a:t>CHALLENGES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10071" y="2171585"/>
            <a:ext cx="3493825" cy="423758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Deflationary pricing and net price erosion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Demographics and alternative delivery methods will reduce market demand for campus based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The big will get very big and take market share from small and mid-sized institutions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Institutional resolve will be more scarce than financial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Implementation and execution will challenge traditional operational rhythms of the institution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Continued cost cutting without revenue growth  consideration results in a long slow path to irrelevancy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36375" y="206457"/>
            <a:ext cx="6021538" cy="8444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Trends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34138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1691599"/>
            <a:ext cx="7620000" cy="4176937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In collaboration with key thought leaders and constituents, identify three to six growth building blocks which align  institutional mission and strengths to the macro trends shaping higher education</a:t>
            </a:r>
          </a:p>
          <a:p>
            <a:pPr marL="800100" lvl="1" indent="-342900"/>
            <a:r>
              <a:rPr lang="en-US" sz="2300" dirty="0">
                <a:latin typeface="+mn-lt"/>
              </a:rPr>
              <a:t>Collectively these building blocks should have enough growth potential to address the financial gap and needs assessment of your institution</a:t>
            </a:r>
            <a:br>
              <a:rPr lang="en-US" sz="2300" dirty="0">
                <a:latin typeface="+mn-lt"/>
              </a:rPr>
            </a:br>
            <a:endParaRPr lang="en-US" sz="23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Modeling and documenting is critical</a:t>
            </a:r>
          </a:p>
          <a:p>
            <a:pPr marL="800100" lvl="1" indent="-342900"/>
            <a:r>
              <a:rPr lang="en-US" sz="2300" dirty="0">
                <a:latin typeface="+mn-lt"/>
              </a:rPr>
              <a:t>Growth assumptions possibilities (over three to five years)</a:t>
            </a:r>
          </a:p>
          <a:p>
            <a:pPr marL="800100" lvl="1" indent="-342900"/>
            <a:r>
              <a:rPr lang="en-US" sz="2300" dirty="0">
                <a:latin typeface="+mn-lt"/>
              </a:rPr>
              <a:t>Resource requirements</a:t>
            </a:r>
          </a:p>
          <a:p>
            <a:pPr marL="800100" lvl="1" indent="-342900"/>
            <a:r>
              <a:rPr lang="en-US" sz="2300" dirty="0">
                <a:latin typeface="+mn-lt"/>
              </a:rPr>
              <a:t>Internal challenges</a:t>
            </a:r>
          </a:p>
          <a:p>
            <a:pPr marL="800100" lvl="1" indent="-342900"/>
            <a:r>
              <a:rPr lang="en-US" sz="2300" dirty="0">
                <a:latin typeface="+mn-lt"/>
              </a:rPr>
              <a:t>Leadership and accountability ownership</a:t>
            </a:r>
          </a:p>
          <a:p>
            <a:pPr marL="800100" lvl="1" indent="-342900"/>
            <a:r>
              <a:rPr lang="en-US" sz="2300" dirty="0">
                <a:latin typeface="+mn-lt"/>
              </a:rPr>
              <a:t>Investment requirement</a:t>
            </a:r>
          </a:p>
          <a:p>
            <a:pPr marL="800100" lvl="1" indent="-342900"/>
            <a:r>
              <a:rPr lang="en-US" sz="2300" dirty="0">
                <a:latin typeface="+mn-lt"/>
              </a:rPr>
              <a:t>Implementation and execution assumptions and risks</a:t>
            </a:r>
          </a:p>
          <a:p>
            <a:pPr marL="800100" lvl="1" indent="-342900"/>
            <a:r>
              <a:rPr lang="en-US" sz="2300" dirty="0">
                <a:latin typeface="+mn-lt"/>
              </a:rPr>
              <a:t>Key measurement metrics</a:t>
            </a:r>
          </a:p>
          <a:p>
            <a:pPr marL="800100" lvl="1" indent="-342900"/>
            <a:r>
              <a:rPr lang="en-US" sz="2300" dirty="0">
                <a:latin typeface="+mn-lt"/>
              </a:rPr>
              <a:t>Pro-forma modeling of net financial contribution expectation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36375" y="206457"/>
            <a:ext cx="6021538" cy="8444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Building Blocks </a:t>
            </a:r>
          </a:p>
          <a:p>
            <a:pPr algn="r"/>
            <a:r>
              <a:rPr lang="en-US" dirty="0"/>
              <a:t>for Growth</a:t>
            </a:r>
          </a:p>
        </p:txBody>
      </p:sp>
    </p:spTree>
    <p:extLst>
      <p:ext uri="{BB962C8B-B14F-4D97-AF65-F5344CB8AC3E}">
        <p14:creationId xmlns:p14="http://schemas.microsoft.com/office/powerpoint/2010/main" val="341789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4240"/>
            <a:ext cx="7620000" cy="403214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Before you start:</a:t>
            </a:r>
          </a:p>
          <a:p>
            <a:pPr marL="800100" lvl="1" indent="-342900"/>
            <a:r>
              <a:rPr lang="en-US" dirty="0">
                <a:latin typeface="+mn-lt"/>
              </a:rPr>
              <a:t>Leadership is required; who will have accountability to  lead each growth building block? Will there be exclusive focus or be combined with another job?</a:t>
            </a:r>
          </a:p>
          <a:p>
            <a:pPr marL="800100" lvl="1" indent="-342900"/>
            <a:r>
              <a:rPr lang="en-US" dirty="0">
                <a:latin typeface="+mn-lt"/>
              </a:rPr>
              <a:t>Institutional challenges must be addressed  </a:t>
            </a:r>
          </a:p>
          <a:p>
            <a:pPr marL="1485900" lvl="2" indent="-342900"/>
            <a:r>
              <a:rPr lang="en-US" dirty="0">
                <a:latin typeface="+mn-lt"/>
              </a:rPr>
              <a:t>Self inflicted wounds must be identified and addressed </a:t>
            </a:r>
          </a:p>
          <a:p>
            <a:pPr marL="1485900" lvl="2" indent="-342900"/>
            <a:r>
              <a:rPr lang="en-US" dirty="0">
                <a:latin typeface="+mn-lt"/>
              </a:rPr>
              <a:t>Old policies which no longer meet the needs of the market</a:t>
            </a:r>
          </a:p>
          <a:p>
            <a:pPr marL="1485900" lvl="2" indent="-342900"/>
            <a:r>
              <a:rPr lang="en-US" dirty="0">
                <a:latin typeface="+mn-lt"/>
              </a:rPr>
              <a:t>Remove the barriers </a:t>
            </a:r>
          </a:p>
          <a:p>
            <a:pPr marL="800100" lvl="1" indent="-342900"/>
            <a:r>
              <a:rPr lang="en-US" dirty="0">
                <a:latin typeface="+mn-lt"/>
              </a:rPr>
              <a:t>Set up for success vs failure by addressing challenges, open communication and focused leadership</a:t>
            </a:r>
          </a:p>
          <a:p>
            <a:pPr marL="1485900" lvl="2" indent="-342900"/>
            <a:r>
              <a:rPr lang="en-US" dirty="0">
                <a:latin typeface="+mn-lt"/>
              </a:rPr>
              <a:t>Investment into growth building blocks should take place when there is a likelihood for success and key assumptions are thoroughly understood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36375" y="206457"/>
            <a:ext cx="6021538" cy="8444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Implementation </a:t>
            </a:r>
          </a:p>
          <a:p>
            <a:pPr algn="r"/>
            <a:r>
              <a:rPr lang="en-US" dirty="0"/>
              <a:t>and Execution</a:t>
            </a:r>
          </a:p>
        </p:txBody>
      </p:sp>
    </p:spTree>
    <p:extLst>
      <p:ext uri="{BB962C8B-B14F-4D97-AF65-F5344CB8AC3E}">
        <p14:creationId xmlns:p14="http://schemas.microsoft.com/office/powerpoint/2010/main" val="370975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82644"/>
            <a:ext cx="7620000" cy="499507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+mn-lt"/>
              </a:rPr>
              <a:t>Situational Assessment in Higher Education</a:t>
            </a:r>
          </a:p>
          <a:p>
            <a:pPr marL="800100" lvl="1" indent="-342900"/>
            <a:r>
              <a:rPr lang="en-US" sz="1900" dirty="0">
                <a:latin typeface="+mn-lt"/>
              </a:rPr>
              <a:t>Challenging times for all institutions</a:t>
            </a:r>
          </a:p>
          <a:p>
            <a:pPr marL="800100" lvl="1" indent="-342900"/>
            <a:r>
              <a:rPr lang="en-US" sz="1900" dirty="0">
                <a:latin typeface="+mn-lt"/>
              </a:rPr>
              <a:t>Competitive market is changing </a:t>
            </a: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+mn-lt"/>
              </a:rPr>
              <a:t>Situational Assessment of Your Institution</a:t>
            </a:r>
          </a:p>
          <a:p>
            <a:pPr marL="800100" lvl="1" indent="-342900"/>
            <a:r>
              <a:rPr lang="en-US" sz="1900" dirty="0">
                <a:latin typeface="+mn-lt"/>
              </a:rPr>
              <a:t>Quantify your financial gap</a:t>
            </a:r>
          </a:p>
          <a:p>
            <a:pPr marL="800100" lvl="1" indent="-342900"/>
            <a:r>
              <a:rPr lang="en-US" sz="1900" dirty="0">
                <a:latin typeface="+mn-lt"/>
              </a:rPr>
              <a:t>Gain consensus on situational assessment</a:t>
            </a: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+mn-lt"/>
              </a:rPr>
              <a:t>Macro Trends Shaping Higher Education</a:t>
            </a:r>
          </a:p>
          <a:p>
            <a:pPr marL="800100" lvl="1" indent="-342900"/>
            <a:r>
              <a:rPr lang="en-US" sz="1900" dirty="0">
                <a:latin typeface="+mn-lt"/>
              </a:rPr>
              <a:t>Find the positive trends which align to your institution</a:t>
            </a:r>
          </a:p>
          <a:p>
            <a:pPr marL="800100" lvl="1" indent="-342900"/>
            <a:r>
              <a:rPr lang="en-US" sz="1900" dirty="0">
                <a:latin typeface="+mn-lt"/>
              </a:rPr>
              <a:t>Be aware of the negative trends</a:t>
            </a: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+mn-lt"/>
              </a:rPr>
              <a:t>Building Blocks for Revenue Growth and Diversification</a:t>
            </a:r>
          </a:p>
          <a:p>
            <a:pPr marL="800100" lvl="1" indent="-342900"/>
            <a:r>
              <a:rPr lang="en-US" sz="1900" dirty="0">
                <a:latin typeface="+mn-lt"/>
              </a:rPr>
              <a:t>Develop individuals growth building blocks which in aggregate exceed your institutional financial gap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+mn-lt"/>
              </a:rPr>
              <a:t>Implementation and Operational Execution</a:t>
            </a:r>
          </a:p>
          <a:p>
            <a:pPr marL="800100" lvl="1" indent="-342900"/>
            <a:r>
              <a:rPr lang="en-US" sz="1900" dirty="0">
                <a:latin typeface="+mn-lt"/>
              </a:rPr>
              <a:t>Address internal challenges before investing</a:t>
            </a:r>
          </a:p>
          <a:p>
            <a:pPr marL="800100" lvl="1" indent="-342900"/>
            <a:r>
              <a:rPr lang="en-US" sz="1900" dirty="0">
                <a:latin typeface="+mn-lt"/>
              </a:rPr>
              <a:t>Focus and leadership will be necessary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36375" y="206457"/>
            <a:ext cx="6021538" cy="8444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60" baseline="0">
                <a:solidFill>
                  <a:srgbClr val="4D4E4D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algn="r"/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5983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61231" y="3036465"/>
            <a:ext cx="6021538" cy="78507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87085"/>
                </a:solidFill>
              </a:rPr>
              <a:t>Thank You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16" y="2097729"/>
            <a:ext cx="4329703" cy="2474115"/>
          </a:xfrm>
          <a:prstGeom prst="rect">
            <a:avLst/>
          </a:prstGeom>
          <a:ln>
            <a:solidFill>
              <a:srgbClr val="287085"/>
            </a:solidFill>
          </a:ln>
        </p:spPr>
      </p:pic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/>
          <a:lstStyle/>
          <a:p>
            <a:r>
              <a:rPr lang="en-US" sz="1200" dirty="0">
                <a:solidFill>
                  <a:srgbClr val="2870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200" i="1" dirty="0">
                <a:solidFill>
                  <a:srgbClr val="2870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AGB Institutional Strategies </a:t>
            </a:r>
            <a:r>
              <a:rPr lang="en-US" dirty="0">
                <a:solidFill>
                  <a:srgbClr val="287085"/>
                </a:solidFill>
              </a:rPr>
              <a:t>| </a:t>
            </a:r>
            <a:fld id="{18C092D3-BF6C-D144-88A5-6FBEAC75921D}" type="slidenum">
              <a:rPr lang="en-US" sz="1400" smtClean="0">
                <a:solidFill>
                  <a:srgbClr val="2870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45</a:t>
            </a:fld>
            <a:endParaRPr lang="en-US" dirty="0">
              <a:solidFill>
                <a:srgbClr val="2870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9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pPr algn="ctr"/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rgbClr val="4D4E4D"/>
                </a:solidFill>
                <a:latin typeface="Avenir Book"/>
              </a:rPr>
            </a:br>
            <a:r>
              <a:rPr lang="en-US" sz="4000" dirty="0">
                <a:solidFill>
                  <a:srgbClr val="287085"/>
                </a:solidFill>
                <a:latin typeface="Avenir Book"/>
              </a:rPr>
              <a:t>Situational Assessment</a:t>
            </a:r>
            <a:br>
              <a:rPr lang="en-US" sz="4000" dirty="0">
                <a:solidFill>
                  <a:srgbClr val="287085"/>
                </a:solidFill>
                <a:latin typeface="Avenir Book"/>
              </a:rPr>
            </a:br>
            <a:r>
              <a:rPr lang="en-US" sz="4000" dirty="0">
                <a:solidFill>
                  <a:srgbClr val="287085"/>
                </a:solidFill>
                <a:latin typeface="Avenir Book"/>
              </a:rPr>
              <a:t>of Higher Education </a:t>
            </a:r>
            <a:endParaRPr lang="en-US" sz="4400" dirty="0">
              <a:solidFill>
                <a:srgbClr val="287085"/>
              </a:solidFill>
              <a:latin typeface="Avenir Book"/>
            </a:endParaRPr>
          </a:p>
        </p:txBody>
      </p:sp>
      <p:pic>
        <p:nvPicPr>
          <p:cNvPr id="5" name="Picture 4" descr="AGBIS 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0" y="6232431"/>
            <a:ext cx="2968685" cy="5755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207388"/>
                </a:solidFill>
                <a:latin typeface="Times"/>
                <a:cs typeface="Times"/>
              </a:defRPr>
            </a:lvl1pPr>
          </a:lstStyle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3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59676" y="208344"/>
            <a:ext cx="8024649" cy="791241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287085"/>
                </a:solidFill>
              </a:rPr>
              <a:t>Demographic Shifts</a:t>
            </a:r>
          </a:p>
        </p:txBody>
      </p:sp>
      <p:pic>
        <p:nvPicPr>
          <p:cNvPr id="1028" name="Picture 4" descr="Actual and projected numbers for public high school graduates, by region: School years 2003–04, 2008–09, and 2021–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2354316"/>
            <a:ext cx="3292475" cy="336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jected percentage change in the number of public high school graduates, by state: School years 2008–09 through 2021–22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6" y="2354317"/>
            <a:ext cx="4328687" cy="30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/>
          <a:lstStyle/>
          <a:p>
            <a:r>
              <a:rPr lang="en-US" sz="1200" dirty="0">
                <a:solidFill>
                  <a:srgbClr val="2870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200" i="1" dirty="0">
                <a:solidFill>
                  <a:srgbClr val="2870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AGB Institutional Strategies </a:t>
            </a:r>
            <a:r>
              <a:rPr lang="en-US" dirty="0">
                <a:solidFill>
                  <a:srgbClr val="287085"/>
                </a:solidFill>
              </a:rPr>
              <a:t>| </a:t>
            </a:r>
            <a:fld id="{18C092D3-BF6C-D144-88A5-6FBEAC75921D}" type="slidenum">
              <a:rPr lang="en-US" sz="1400" smtClean="0">
                <a:solidFill>
                  <a:srgbClr val="2870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dirty="0">
              <a:solidFill>
                <a:srgbClr val="2870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5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0696" y="0"/>
            <a:ext cx="7982608" cy="81958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287085"/>
                </a:solidFill>
              </a:rPr>
              <a:t>Number of Institutions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1651" b="5594"/>
          <a:stretch/>
        </p:blipFill>
        <p:spPr>
          <a:xfrm>
            <a:off x="63490" y="923108"/>
            <a:ext cx="8937635" cy="5280347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/>
          <a:lstStyle/>
          <a:p>
            <a:r>
              <a:rPr lang="en-US" sz="1200" dirty="0">
                <a:solidFill>
                  <a:srgbClr val="2870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200" i="1" dirty="0">
                <a:solidFill>
                  <a:srgbClr val="2870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AGB Institutional Strategies </a:t>
            </a:r>
            <a:r>
              <a:rPr lang="en-US" dirty="0">
                <a:solidFill>
                  <a:srgbClr val="287085"/>
                </a:solidFill>
              </a:rPr>
              <a:t>| </a:t>
            </a:r>
            <a:fld id="{18C092D3-BF6C-D144-88A5-6FBEAC75921D}" type="slidenum">
              <a:rPr lang="en-US" sz="1400" smtClean="0">
                <a:solidFill>
                  <a:srgbClr val="2870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dirty="0">
              <a:solidFill>
                <a:srgbClr val="2870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6207" y="6111766"/>
            <a:ext cx="2443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Chronicle of Higher Education Almanac, 2016</a:t>
            </a:r>
          </a:p>
        </p:txBody>
      </p:sp>
    </p:spTree>
    <p:extLst>
      <p:ext uri="{BB962C8B-B14F-4D97-AF65-F5344CB8AC3E}">
        <p14:creationId xmlns:p14="http://schemas.microsoft.com/office/powerpoint/2010/main" val="336162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30" y="0"/>
            <a:ext cx="8318940" cy="817517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287085"/>
                </a:solidFill>
              </a:rPr>
              <a:t>Expected Enrollment Growth Rate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87062"/>
          <a:ext cx="7620000" cy="436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1200" dirty="0"/>
              <a:t>©</a:t>
            </a:r>
            <a:r>
              <a:rPr lang="en-US" sz="1200" i="1" dirty="0"/>
              <a:t> AGB Institutional Strategies </a:t>
            </a:r>
            <a:r>
              <a:rPr lang="en-US" dirty="0">
                <a:solidFill>
                  <a:srgbClr val="4D4E4D"/>
                </a:solidFill>
              </a:rPr>
              <a:t>|</a:t>
            </a:r>
            <a:r>
              <a:rPr lang="en-US" dirty="0"/>
              <a:t> </a:t>
            </a:r>
            <a:fld id="{18C092D3-BF6C-D144-88A5-6FBEAC75921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6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/>
          </p:nvPr>
        </p:nvGraphicFramePr>
        <p:xfrm>
          <a:off x="534075" y="1329559"/>
          <a:ext cx="8075850" cy="468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14" y="438470"/>
            <a:ext cx="7845973" cy="63358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287085"/>
                </a:solidFill>
              </a:rPr>
              <a:t>Readiness Trend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00497" y="6195848"/>
            <a:ext cx="1455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ACT,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45717" y="6456004"/>
            <a:ext cx="2455408" cy="365125"/>
          </a:xfrm>
          <a:prstGeom prst="rect">
            <a:avLst/>
          </a:prstGeom>
        </p:spPr>
        <p:txBody>
          <a:bodyPr/>
          <a:lstStyle/>
          <a:p>
            <a:r>
              <a:rPr lang="en-US" sz="1200" dirty="0">
                <a:solidFill>
                  <a:srgbClr val="2870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200" i="1" dirty="0">
                <a:solidFill>
                  <a:srgbClr val="2870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AGB Institutional Strategies </a:t>
            </a:r>
            <a:r>
              <a:rPr lang="en-US" dirty="0">
                <a:solidFill>
                  <a:srgbClr val="287085"/>
                </a:solidFill>
              </a:rPr>
              <a:t>| </a:t>
            </a:r>
            <a:fld id="{18C092D3-BF6C-D144-88A5-6FBEAC75921D}" type="slidenum">
              <a:rPr lang="en-US" sz="1400" smtClean="0">
                <a:solidFill>
                  <a:srgbClr val="2870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dirty="0">
              <a:solidFill>
                <a:srgbClr val="2870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1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GBIS 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solidFill>
          <a:srgbClr val="6F716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6F330B6F0E604D85A0999065428FB1" ma:contentTypeVersion="2" ma:contentTypeDescription="Create a new document." ma:contentTypeScope="" ma:versionID="d8737d7fa66485174e5d9c81680faa4b">
  <xsd:schema xmlns:xsd="http://www.w3.org/2001/XMLSchema" xmlns:xs="http://www.w3.org/2001/XMLSchema" xmlns:p="http://schemas.microsoft.com/office/2006/metadata/properties" xmlns:ns2="8c017d87-b0ed-4672-ae5d-980bacb3032e" targetNamespace="http://schemas.microsoft.com/office/2006/metadata/properties" ma:root="true" ma:fieldsID="e62701e1bc3c70f0b9fba817b148af37" ns2:_="">
    <xsd:import namespace="8c017d87-b0ed-4672-ae5d-980bacb303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017d87-b0ed-4672-ae5d-980bacb303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8653BE-969B-41FE-AD85-CA7DED9E3E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017d87-b0ed-4672-ae5d-980bacb303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E69D4B-76CD-4AF3-A504-0824496FD6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458C62-A355-4308-BA16-B66222695F26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8c017d87-b0ed-4672-ae5d-980bacb3032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AGBIS Template.potx</Template>
  <TotalTime>11832</TotalTime>
  <Words>1948</Words>
  <Application>Microsoft Office PowerPoint</Application>
  <PresentationFormat>On-screen Show (4:3)</PresentationFormat>
  <Paragraphs>378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1" baseType="lpstr">
      <vt:lpstr>Arial</vt:lpstr>
      <vt:lpstr>Arial Black</vt:lpstr>
      <vt:lpstr>Avenir Book</vt:lpstr>
      <vt:lpstr>Calibri</vt:lpstr>
      <vt:lpstr>Courier New</vt:lpstr>
      <vt:lpstr>Gill Sans</vt:lpstr>
      <vt:lpstr>Helvetica Light</vt:lpstr>
      <vt:lpstr>Helvetica Neue</vt:lpstr>
      <vt:lpstr>Helvetica Neue Bold Condensed</vt:lpstr>
      <vt:lpstr>Helvetica Neue Light</vt:lpstr>
      <vt:lpstr>ＭＳ Ｐゴシック</vt:lpstr>
      <vt:lpstr>Open Sans</vt:lpstr>
      <vt:lpstr>Times</vt:lpstr>
      <vt:lpstr>Times New Roman</vt:lpstr>
      <vt:lpstr>ヒラギノ角ゴ ProN W3</vt:lpstr>
      <vt:lpstr>AGBIS Template</vt:lpstr>
      <vt:lpstr>  Business Model for Public Colleges and Universities   October 27, 2016</vt:lpstr>
      <vt:lpstr>Agenda</vt:lpstr>
      <vt:lpstr>Mission Statement </vt:lpstr>
      <vt:lpstr>PowerPoint Presentation</vt:lpstr>
      <vt:lpstr>  Situational Assessment of Higher Education </vt:lpstr>
      <vt:lpstr>Demographic Shifts</vt:lpstr>
      <vt:lpstr>Number of Institutions</vt:lpstr>
      <vt:lpstr>Expected Enrollment Growth Rate</vt:lpstr>
      <vt:lpstr>Readiness Trend </vt:lpstr>
      <vt:lpstr>PowerPoint Presentation</vt:lpstr>
      <vt:lpstr>PowerPoint Presentation</vt:lpstr>
      <vt:lpstr>Lower Net Tuition per Student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Situational Assessment of  Your Institution</vt:lpstr>
      <vt:lpstr>PowerPoint Presentation</vt:lpstr>
      <vt:lpstr>PowerPoint Presentation</vt:lpstr>
      <vt:lpstr>Exploration  Macro Trends Shaping Higher Education  </vt:lpstr>
      <vt:lpstr>PowerPoint Presentation</vt:lpstr>
      <vt:lpstr>Macro Trends Setting Context</vt:lpstr>
      <vt:lpstr>PowerPoint Presentation</vt:lpstr>
      <vt:lpstr>PowerPoint Presentation</vt:lpstr>
      <vt:lpstr>PowerPoint Presentation</vt:lpstr>
      <vt:lpstr>PowerPoint Presentation</vt:lpstr>
      <vt:lpstr>Expectation Gap</vt:lpstr>
      <vt:lpstr>PowerPoint Presentation</vt:lpstr>
      <vt:lpstr>PowerPoint Presentation</vt:lpstr>
      <vt:lpstr> Survey of 1,500 global CEO’s  </vt:lpstr>
      <vt:lpstr> Given the  abundance of liberal arts institutions, why do many industry leaders and other employers continue to complain about a “skills gap?” </vt:lpstr>
      <vt:lpstr>AACU Report 2015</vt:lpstr>
      <vt:lpstr>PowerPoint Presentation</vt:lpstr>
      <vt:lpstr>PowerPoint Presentation</vt:lpstr>
      <vt:lpstr>PowerPoint Presentation</vt:lpstr>
      <vt:lpstr>Building Blocks for Growth  and Diversification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</vt:vector>
  </TitlesOfParts>
  <Company>Association of Governing Boards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Ursula Gross</dc:creator>
  <cp:lastModifiedBy>Jim Hundrieser</cp:lastModifiedBy>
  <cp:revision>193</cp:revision>
  <dcterms:created xsi:type="dcterms:W3CDTF">2016-05-17T05:05:26Z</dcterms:created>
  <dcterms:modified xsi:type="dcterms:W3CDTF">2016-10-23T16:14:52Z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0x010100C56F330B6F0E604D85A0999065428FB1</vt:lpwstr>
  </property>
</Properties>
</file>