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5" r:id="rId13"/>
    <p:sldId id="267" r:id="rId14"/>
    <p:sldId id="263" r:id="rId15"/>
    <p:sldId id="268" r:id="rId16"/>
    <p:sldId id="269" r:id="rId17"/>
    <p:sldId id="270" r:id="rId18"/>
    <p:sldId id="271" r:id="rId19"/>
    <p:sldId id="272" r:id="rId20"/>
    <p:sldId id="273" r:id="rId21"/>
    <p:sldId id="264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9" autoAdjust="0"/>
    <p:restoredTop sz="94660"/>
  </p:normalViewPr>
  <p:slideViewPr>
    <p:cSldViewPr snapToGrid="0">
      <p:cViewPr varScale="1">
        <p:scale>
          <a:sx n="58" d="100"/>
          <a:sy n="58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120AB-68B1-44C9-91A4-5217DC4DDB75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27566-8B1D-47E6-B9CD-FCAAD79E9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62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35852" y="617061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ln>
            <a:noFill/>
          </a:ln>
        </p:spPr>
        <p:txBody>
          <a:bodyPr>
            <a:noAutofit/>
          </a:bodyPr>
          <a:lstStyle>
            <a:lvl1pPr algn="l">
              <a:defRPr sz="7200" b="0" i="0">
                <a:solidFill>
                  <a:srgbClr val="542988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59020"/>
            <a:ext cx="8534400" cy="1752600"/>
          </a:xfrm>
        </p:spPr>
        <p:txBody>
          <a:bodyPr>
            <a:normAutofit/>
          </a:bodyPr>
          <a:lstStyle>
            <a:lvl1pPr marL="0" indent="0" algn="l">
              <a:buNone/>
              <a:defRPr sz="3600" b="0" i="0">
                <a:solidFill>
                  <a:srgbClr val="542988"/>
                </a:solidFill>
                <a:latin typeface="Helvetica Light"/>
                <a:cs typeface="Helvetica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547E7-FFE7-4C27-884F-5BFCB3D19C9A}" type="datetime1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46520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F6CC3-FC3F-46E4-99E8-1492124A71A1}" type="datetime1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3100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ACB5D-AE0A-47DE-8316-60AF349C7CD3}" type="datetime1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5337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7351" y="218122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180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55019"/>
            <a:ext cx="10363200" cy="1470025"/>
          </a:xfrm>
          <a:ln>
            <a:noFill/>
          </a:ln>
        </p:spPr>
        <p:txBody>
          <a:bodyPr>
            <a:noAutofit/>
          </a:bodyPr>
          <a:lstStyle>
            <a:lvl1pPr algn="l">
              <a:defRPr sz="4400" b="0" i="0">
                <a:solidFill>
                  <a:srgbClr val="542988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609600" y="2280311"/>
            <a:ext cx="10363200" cy="3085929"/>
          </a:xfrm>
        </p:spPr>
        <p:txBody>
          <a:bodyPr>
            <a:normAutofit/>
          </a:bodyPr>
          <a:lstStyle>
            <a:lvl1pPr marL="0" indent="0" algn="l">
              <a:buFont typeface="Arial"/>
              <a:buChar char="•"/>
              <a:defRPr sz="3600" b="0" i="0">
                <a:solidFill>
                  <a:srgbClr val="542988"/>
                </a:solidFill>
                <a:latin typeface="Helvetica Light"/>
                <a:cs typeface="Helvetica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3FCBDB75-EEBC-4032-8B7A-22A875B54B46}" type="datetime1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9316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355019"/>
            <a:ext cx="10363200" cy="1470025"/>
          </a:xfrm>
          <a:ln>
            <a:noFill/>
          </a:ln>
        </p:spPr>
        <p:txBody>
          <a:bodyPr>
            <a:noAutofit/>
          </a:bodyPr>
          <a:lstStyle>
            <a:lvl1pPr algn="l">
              <a:defRPr sz="4400" b="0" i="0">
                <a:solidFill>
                  <a:srgbClr val="542988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609600" y="2280311"/>
            <a:ext cx="10363200" cy="3085929"/>
          </a:xfrm>
        </p:spPr>
        <p:txBody>
          <a:bodyPr>
            <a:normAutofit/>
          </a:bodyPr>
          <a:lstStyle>
            <a:lvl1pPr marL="0" indent="0" algn="l">
              <a:buFont typeface="Arial"/>
              <a:buChar char="•"/>
              <a:defRPr sz="3600" b="0" i="0">
                <a:solidFill>
                  <a:srgbClr val="542988"/>
                </a:solidFill>
                <a:latin typeface="Helvetica Light"/>
                <a:cs typeface="Helvetica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FD9691E-315C-468C-B2E3-469780518A6F}" type="datetime1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5041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09600" y="355019"/>
            <a:ext cx="10363200" cy="1470025"/>
          </a:xfrm>
          <a:ln>
            <a:noFill/>
          </a:ln>
        </p:spPr>
        <p:txBody>
          <a:bodyPr>
            <a:noAutofit/>
          </a:bodyPr>
          <a:lstStyle>
            <a:lvl1pPr algn="l">
              <a:defRPr sz="4400" b="0" i="0">
                <a:solidFill>
                  <a:srgbClr val="542988"/>
                </a:solidFill>
                <a:latin typeface="Helvetica Neue Bold Condensed"/>
                <a:cs typeface="Helvetica Neue Bold Condense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609600" y="2280311"/>
            <a:ext cx="10363200" cy="3085929"/>
          </a:xfrm>
        </p:spPr>
        <p:txBody>
          <a:bodyPr>
            <a:normAutofit/>
          </a:bodyPr>
          <a:lstStyle>
            <a:lvl1pPr marL="0" indent="0" algn="l">
              <a:buFont typeface="Arial"/>
              <a:buChar char="•"/>
              <a:defRPr sz="3600" b="0" i="0">
                <a:solidFill>
                  <a:srgbClr val="542988"/>
                </a:solidFill>
                <a:latin typeface="Helvetica Light"/>
                <a:cs typeface="Helvetica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1AD31C6-4D32-41BC-A6C5-4AC3FC3715E2}" type="datetime1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6741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6B8F99-6094-479C-9E1B-E91DACA9590A}" type="datetime1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294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2E1761-1394-4762-8D9B-648147055691}" type="datetime1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5935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C36BE-3E05-4635-AB20-C45552706F9B}" type="datetime1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25722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9A2A45-0D5F-4C69-BDB1-4A438461F0A5}" type="datetime1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5515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AF0574-6F86-4074-9695-942E3E1A5968}" type="datetime1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3654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4206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4B0F6-0E24-4190-BD15-BEC088CCE65C}" type="datetime1">
              <a:rPr lang="en-US" smtClean="0"/>
              <a:t>10/6/2016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55100" y="920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BDCE-04AB-4849-B8AC-0C2717817577}" type="slidenum">
              <a:rPr lang="en-US" smtClean="0"/>
              <a:t>‹#›</a:t>
            </a:fld>
            <a:endParaRPr lang="en-US"/>
          </a:p>
        </p:txBody>
      </p:sp>
      <p:pic>
        <p:nvPicPr>
          <p:cNvPr id="1030" name="Picture 10" descr="AGB_ID_tagline_revers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2" y="6126163"/>
            <a:ext cx="4108449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1" descr="flying-cap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04800"/>
            <a:ext cx="2133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508000" y="1676400"/>
            <a:ext cx="2133600" cy="4800600"/>
          </a:xfrm>
          <a:prstGeom prst="rect">
            <a:avLst/>
          </a:prstGeom>
          <a:gradFill rotWithShape="1">
            <a:gsLst>
              <a:gs pos="0">
                <a:srgbClr val="CDFFFD"/>
              </a:gs>
              <a:gs pos="100000">
                <a:srgbClr val="00C9C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71371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31415"/>
            <a:ext cx="10363200" cy="1470025"/>
          </a:xfrm>
        </p:spPr>
        <p:txBody>
          <a:bodyPr/>
          <a:lstStyle/>
          <a:p>
            <a:pPr algn="ctr"/>
            <a:r>
              <a:rPr lang="en-US" dirty="0"/>
              <a:t>Illinois Public University Trustees Conference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731" y="3990787"/>
            <a:ext cx="10540538" cy="219388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/>
              <a:t>Illinois Board of Higher Education</a:t>
            </a:r>
          </a:p>
          <a:p>
            <a:pPr algn="ctr"/>
            <a:r>
              <a:rPr lang="en-US" dirty="0"/>
              <a:t>October 27, 2016</a:t>
            </a:r>
          </a:p>
          <a:p>
            <a:pPr algn="ctr"/>
            <a:endParaRPr lang="en-US" dirty="0"/>
          </a:p>
          <a:p>
            <a:r>
              <a:rPr lang="en-US" dirty="0"/>
              <a:t>Dr. Kevin Reilly</a:t>
            </a:r>
          </a:p>
          <a:p>
            <a:r>
              <a:rPr lang="en-US" dirty="0"/>
              <a:t>AGB Senior Fellow </a:t>
            </a:r>
          </a:p>
        </p:txBody>
      </p:sp>
    </p:spTree>
    <p:extLst>
      <p:ext uri="{BB962C8B-B14F-4D97-AF65-F5344CB8AC3E}">
        <p14:creationId xmlns:p14="http://schemas.microsoft.com/office/powerpoint/2010/main" val="3628175275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Fiduciary Duties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609600" y="1964428"/>
            <a:ext cx="10363200" cy="3085929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n-US" sz="32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of Obedience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 to act consistently with mission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 to cause the institution to act in compliance with law</a:t>
            </a:r>
            <a:b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1018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5019"/>
            <a:ext cx="10612582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value in their institution and lead a restoration of public trust in higher education.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5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55019"/>
            <a:ext cx="10512829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value to institutional leadership and decision making by focusing on their role as fiduciaries.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59429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55019"/>
            <a:ext cx="10562705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the long-term sustainability of their institutions by addressing the imperative to deliver high-quality education at a lower cost.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91358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55019"/>
            <a:ext cx="10512829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shared governance and relations with faculty, and attend to leadership development for presidents and faculty.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95907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5019"/>
            <a:ext cx="10546080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board capacity and functionality with a focus on qualification of board members, orientation, composition, and removal of members for cause.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1777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55019"/>
            <a:ext cx="10762211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time on issues of greatest consequence, reducing time spent reviewing routine reports and redirecting attention to strategic issues. (How do your board committees function to do that?)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87349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55019"/>
            <a:ext cx="10512829" cy="1470025"/>
          </a:xfrm>
        </p:spPr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 themselves accountable for their own performance, upholding the same behaviors and performance they expect from others in their institution.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75321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>
          <a:xfrm>
            <a:off x="609600" y="1825044"/>
            <a:ext cx="10363200" cy="4577689"/>
          </a:xfrm>
        </p:spPr>
        <p:txBody>
          <a:bodyPr>
            <a:noAutofit/>
          </a:bodyPr>
          <a:lstStyle/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ones?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 operate in these ways?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so, how does it work?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how does it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3499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Fiduciary Principles and Creating Consequential Boards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>
          <a:xfrm>
            <a:off x="609600" y="1825044"/>
            <a:ext cx="10363200" cy="43059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recent reports from AGB:</a:t>
            </a:r>
          </a:p>
          <a:p>
            <a:pPr lvl="1">
              <a:spcBef>
                <a:spcPts val="0"/>
              </a:spcBef>
            </a:pP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Consequential Boards: Adding Value Where It Matters Most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(AGB, 2014)</a:t>
            </a:r>
          </a:p>
          <a:p>
            <a:pPr marL="571500" indent="-571500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AGB Board of Directors’ Statement on the Fiduciary Duties of Governing Board Members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(AGB, 2015)</a:t>
            </a:r>
          </a:p>
          <a:p>
            <a:pPr marL="571500" indent="-571500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Consequential Boards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sees RISKS for boards and institutions, and recommends that boards help their institutions RECONFIGURE to move those risks toward opportunities</a:t>
            </a:r>
          </a:p>
          <a:p>
            <a:pPr marL="457200" lvl="1" indent="0">
              <a:buNone/>
            </a:pPr>
            <a:endParaRPr lang="en-US" sz="1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954360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65267"/>
            <a:ext cx="10363200" cy="147002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At risk are: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>
          <a:xfrm>
            <a:off x="609600" y="1632788"/>
            <a:ext cx="10363200" cy="4087035"/>
          </a:xfrm>
        </p:spPr>
        <p:txBody>
          <a:bodyPr>
            <a:noAutofit/>
          </a:bodyPr>
          <a:lstStyle/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Accessibility and degree attainment for current and future students</a:t>
            </a: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fiscal sustainability</a:t>
            </a: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Educational quality</a:t>
            </a: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development and social equity</a:t>
            </a: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 to communities</a:t>
            </a: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creation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0733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Reconfigure to recognize: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>
          <a:xfrm>
            <a:off x="609600" y="1825044"/>
            <a:ext cx="10363200" cy="3085929"/>
          </a:xfrm>
        </p:spPr>
        <p:txBody>
          <a:bodyPr>
            <a:noAutofit/>
          </a:bodyPr>
          <a:lstStyle/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student populations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Altered educational delivery methods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changes in financing</a:t>
            </a:r>
          </a:p>
          <a:p>
            <a:pPr marL="571500" indent="-5715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Rising expectations from the public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570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/>
              <a:t>Consequential Boards </a:t>
            </a:r>
            <a:r>
              <a:rPr lang="en-US" dirty="0"/>
              <a:t>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>
          <a:xfrm>
            <a:off x="609600" y="1825044"/>
            <a:ext cx="10363200" cy="3085929"/>
          </a:xfrm>
        </p:spPr>
        <p:txBody>
          <a:bodyPr>
            <a:noAutofit/>
          </a:bodyPr>
          <a:lstStyle/>
          <a:p>
            <a:pPr marL="571500" indent="-571500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Offers seven “good practice” recommendations for boards taking on the challenge of confronting those risks and reconfiguring to move beyond them</a:t>
            </a:r>
          </a:p>
          <a:p>
            <a:pPr marL="571500" indent="-571500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Boards will be most effective in doing that if they are grounded in a 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clear, fundamental understanding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their 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fiduciary duties</a:t>
            </a:r>
          </a:p>
          <a:p>
            <a:pPr marL="571500" indent="-571500"/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let’s go to a look at those fiduciary duties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1741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 To Be Thinking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 operate in these ways?</a:t>
            </a:r>
          </a:p>
          <a:p>
            <a:pPr marL="457200" indent="-4572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so, how does it work?</a:t>
            </a:r>
          </a:p>
          <a:p>
            <a:pPr marL="457200" indent="-457200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how does it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3531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 present: Fiduciary Duties of Directors and Officers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>
          <a:xfrm>
            <a:off x="609600" y="2087987"/>
            <a:ext cx="10363200" cy="3085929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Fiduciary?</a:t>
            </a:r>
          </a:p>
          <a:p>
            <a:pPr algn="just">
              <a:lnSpc>
                <a:spcPct val="115000"/>
              </a:lnSpc>
              <a:buNone/>
            </a:pP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15000"/>
              </a:lnSpc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Someone with special responsibilities in connection with the administration, investment, monitoring, and distribution of “property.”</a:t>
            </a:r>
          </a:p>
          <a:p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6623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College/University Trusteeship…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609600" y="1825044"/>
            <a:ext cx="10363200" cy="4409501"/>
          </a:xfrm>
        </p:spPr>
        <p:txBody>
          <a:bodyPr>
            <a:noAutofit/>
          </a:bodyPr>
          <a:lstStyle/>
          <a:p>
            <a:pPr marL="571500" indent="-571500">
              <a:defRPr/>
            </a:pPr>
            <a:r>
              <a:rPr lang="en-US" sz="2800" b="1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Assets </a:t>
            </a:r>
            <a:r>
              <a:rPr lang="en-US" sz="28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The college/university you govern, including mission and identity, property, human resources, educational product, endowment, and reputation.</a:t>
            </a:r>
          </a:p>
          <a:p>
            <a:pPr>
              <a:defRPr/>
            </a:pPr>
            <a:endParaRPr lang="en-US" sz="2800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defRPr/>
            </a:pPr>
            <a:r>
              <a:rPr lang="en-US" sz="2800" b="1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Whom </a:t>
            </a:r>
            <a:r>
              <a:rPr lang="en-US" sz="28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The institution: students and their families (current and future), faculty, donors, alumni.</a:t>
            </a:r>
          </a:p>
          <a:p>
            <a:pPr>
              <a:buNone/>
              <a:defRPr/>
            </a:pPr>
            <a:endParaRPr lang="en-US" sz="2800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defRPr/>
            </a:pPr>
            <a:r>
              <a:rPr lang="en-US" sz="2800" b="1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Others?</a:t>
            </a:r>
            <a:r>
              <a:rPr lang="en-US" sz="2800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The community? The public? The taxpayers?</a:t>
            </a:r>
          </a:p>
          <a:p>
            <a:pPr marL="342900" indent="-342900">
              <a:defRPr/>
            </a:pPr>
            <a:endParaRPr lang="en-US" sz="1100" i="1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defRPr/>
            </a:pPr>
            <a:endParaRPr lang="en-US" sz="1100" i="1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defRPr/>
            </a:pPr>
            <a:endParaRPr lang="en-US" sz="1100" i="1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n-US" sz="1800" i="1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Fiduciary Duties of Governing Board Members- AGB Board July 24,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8017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Fiduciary Duties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609600" y="1642164"/>
            <a:ext cx="10363200" cy="4775261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en-US" sz="2800" b="1" u="sng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of Care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 in good faith for best interests of institution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that degree of diligence, care and skill which ordinarily prudent persons would reasonably exercise under similar circumstances in like positions.</a:t>
            </a:r>
            <a:b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B0B0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n-US" sz="2800" b="1" u="sng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of Loyalty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 interests of institution before personal interest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act from self interest; no self-dealing</a:t>
            </a:r>
          </a:p>
          <a:p>
            <a:pPr marL="800100" lvl="1" indent="-342900" algn="l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srgbClr val="0B0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Conflicts of interest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99BDCE-04AB-4849-B8AC-0C27178175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2264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+ Webina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834347AD1943409D2AD411B4AFAFB8" ma:contentTypeVersion="3" ma:contentTypeDescription="Create a new document." ma:contentTypeScope="" ma:versionID="f22f83f9979b52e868df3df9dbaaf990">
  <xsd:schema xmlns:xsd="http://www.w3.org/2001/XMLSchema" xmlns:xs="http://www.w3.org/2001/XMLSchema" xmlns:p="http://schemas.microsoft.com/office/2006/metadata/properties" xmlns:ns2="036b7c95-a3e3-4624-9319-f91522123718" targetNamespace="http://schemas.microsoft.com/office/2006/metadata/properties" ma:root="true" ma:fieldsID="8a2ab114e76453ac6c469479edf8ae52" ns2:_="">
    <xsd:import namespace="036b7c95-a3e3-4624-9319-f9152212371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6b7c95-a3e3-4624-9319-f915221237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D23C94-210F-409E-B9FE-3EBCE8A957AB}">
  <ds:schemaRefs>
    <ds:schemaRef ds:uri="036b7c95-a3e3-4624-9319-f91522123718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89A1C61-65CC-4236-B670-B1EFECCC7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6b7c95-a3e3-4624-9319-f915221237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6507FA-5782-4343-BD50-B62574D2A9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Colorado ppt for Jill</Template>
  <TotalTime>581</TotalTime>
  <Words>597</Words>
  <Application>Microsoft Office PowerPoint</Application>
  <PresentationFormat>Widescreen</PresentationFormat>
  <Paragraphs>106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Calibri</vt:lpstr>
      <vt:lpstr>Helvetica Light</vt:lpstr>
      <vt:lpstr>Helvetica Neue Bold Condensed</vt:lpstr>
      <vt:lpstr>Times New Roman</vt:lpstr>
      <vt:lpstr>Verdana</vt:lpstr>
      <vt:lpstr>Wingdings</vt:lpstr>
      <vt:lpstr>+ Webinar Template</vt:lpstr>
      <vt:lpstr>Illinois Public University Trustees Conference</vt:lpstr>
      <vt:lpstr> Fiduciary Principles and Creating Consequential Boards </vt:lpstr>
      <vt:lpstr>  At risk are:   </vt:lpstr>
      <vt:lpstr>Reconfigure to recognize:</vt:lpstr>
      <vt:lpstr>Consequential Boards  </vt:lpstr>
      <vt:lpstr>Questions To Be Thinking About</vt:lpstr>
      <vt:lpstr>Ever present: Fiduciary Duties of Directors and Officers</vt:lpstr>
      <vt:lpstr>College/University Trusteeship…</vt:lpstr>
      <vt:lpstr>Fiduciary Duties</vt:lpstr>
      <vt:lpstr>Fiduciary Duties</vt:lpstr>
      <vt:lpstr>Consequential Boards Recommendations</vt:lpstr>
      <vt:lpstr>Consequential Boards Recommendations</vt:lpstr>
      <vt:lpstr>Consequential Boards Recommendations</vt:lpstr>
      <vt:lpstr>Consequential Boards Recommendations</vt:lpstr>
      <vt:lpstr>Consequential Boards Recommendations</vt:lpstr>
      <vt:lpstr>Consequential Boards Recommendations</vt:lpstr>
      <vt:lpstr>Consequential Boards Recommendations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Governing Board Forum</dc:title>
  <dc:creator>Kevin Reilly</dc:creator>
  <cp:lastModifiedBy>Lynn Sommerville</cp:lastModifiedBy>
  <cp:revision>39</cp:revision>
  <dcterms:created xsi:type="dcterms:W3CDTF">2016-07-19T16:35:02Z</dcterms:created>
  <dcterms:modified xsi:type="dcterms:W3CDTF">2016-10-06T14:01:38Z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0x01010014834347AD1943409D2AD411B4AFAFB8</vt:lpwstr>
  </property>
</Properties>
</file>